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330" r:id="rId2"/>
    <p:sldId id="630" r:id="rId3"/>
    <p:sldId id="631" r:id="rId4"/>
    <p:sldId id="632" r:id="rId5"/>
    <p:sldId id="650" r:id="rId6"/>
    <p:sldId id="651" r:id="rId7"/>
    <p:sldId id="652" r:id="rId8"/>
    <p:sldId id="653" r:id="rId9"/>
    <p:sldId id="654" r:id="rId10"/>
    <p:sldId id="635" r:id="rId11"/>
    <p:sldId id="662" r:id="rId12"/>
    <p:sldId id="655" r:id="rId13"/>
    <p:sldId id="657" r:id="rId14"/>
    <p:sldId id="656" r:id="rId15"/>
    <p:sldId id="658" r:id="rId16"/>
    <p:sldId id="659" r:id="rId17"/>
    <p:sldId id="660" r:id="rId18"/>
    <p:sldId id="661" r:id="rId19"/>
    <p:sldId id="669" r:id="rId20"/>
    <p:sldId id="670" r:id="rId21"/>
    <p:sldId id="671" r:id="rId22"/>
    <p:sldId id="672" r:id="rId23"/>
    <p:sldId id="673" r:id="rId24"/>
    <p:sldId id="674" r:id="rId25"/>
    <p:sldId id="675" r:id="rId26"/>
    <p:sldId id="689" r:id="rId27"/>
    <p:sldId id="676" r:id="rId28"/>
    <p:sldId id="677" r:id="rId29"/>
    <p:sldId id="690" r:id="rId30"/>
    <p:sldId id="691" r:id="rId31"/>
    <p:sldId id="692" r:id="rId32"/>
    <p:sldId id="681" r:id="rId33"/>
    <p:sldId id="682" r:id="rId34"/>
    <p:sldId id="683" r:id="rId35"/>
    <p:sldId id="684" r:id="rId36"/>
    <p:sldId id="685" r:id="rId37"/>
    <p:sldId id="686" r:id="rId38"/>
    <p:sldId id="687" r:id="rId39"/>
    <p:sldId id="688" r:id="rId40"/>
  </p:sldIdLst>
  <p:sldSz cx="9144000" cy="6858000" type="screen4x3"/>
  <p:notesSz cx="6797675" cy="9926638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7C3A0"/>
    <a:srgbClr val="543F3E"/>
    <a:srgbClr val="E4AA78"/>
    <a:srgbClr val="499BCF"/>
    <a:srgbClr val="BD6028"/>
    <a:srgbClr val="DD7940"/>
    <a:srgbClr val="E09E68"/>
    <a:srgbClr val="FAE69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1921" autoAdjust="0"/>
  </p:normalViewPr>
  <p:slideViewPr>
    <p:cSldViewPr>
      <p:cViewPr>
        <p:scale>
          <a:sx n="50" d="100"/>
          <a:sy n="50" d="100"/>
        </p:scale>
        <p:origin x="-2082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750" y="-8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B4F52C-D4C9-40BE-8EC0-1018B7E1CC5C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4E022C7F-5AE3-4D45-BD25-A839F31A96C5}">
      <dgm:prSet phldrT="[Szöveg]"/>
      <dgm:spPr/>
      <dgm:t>
        <a:bodyPr/>
        <a:lstStyle/>
        <a:p>
          <a:r>
            <a:rPr lang="hu-HU" b="1" u="none" dirty="0" smtClean="0">
              <a:solidFill>
                <a:schemeClr val="tx2"/>
              </a:solidFill>
            </a:rPr>
            <a:t>Eljárás kezdeményezése: Bizottság/ügynökség/panasz </a:t>
          </a:r>
          <a:endParaRPr lang="en-US" dirty="0">
            <a:solidFill>
              <a:schemeClr val="tx2"/>
            </a:solidFill>
          </a:endParaRPr>
        </a:p>
      </dgm:t>
    </dgm:pt>
    <dgm:pt modelId="{6FD43BB1-3508-4766-93B0-07CF5B75DE3B}" type="parTrans" cxnId="{453FD50E-603C-459E-87BE-51575D7D6144}">
      <dgm:prSet/>
      <dgm:spPr/>
      <dgm:t>
        <a:bodyPr/>
        <a:lstStyle/>
        <a:p>
          <a:endParaRPr lang="en-US"/>
        </a:p>
      </dgm:t>
    </dgm:pt>
    <dgm:pt modelId="{3CFC110F-2D91-4989-900B-CA2012D75F02}" type="sibTrans" cxnId="{453FD50E-603C-459E-87BE-51575D7D6144}">
      <dgm:prSet/>
      <dgm:spPr/>
      <dgm:t>
        <a:bodyPr/>
        <a:lstStyle/>
        <a:p>
          <a:endParaRPr lang="en-US"/>
        </a:p>
      </dgm:t>
    </dgm:pt>
    <dgm:pt modelId="{8115A696-42EC-431A-A84C-FD9804A3AE16}">
      <dgm:prSet phldrT="[Szöveg]"/>
      <dgm:spPr/>
      <dgm:t>
        <a:bodyPr/>
        <a:lstStyle/>
        <a:p>
          <a:r>
            <a:rPr lang="hu-HU" b="1" dirty="0" smtClean="0">
              <a:solidFill>
                <a:schemeClr val="tx2"/>
              </a:solidFill>
            </a:rPr>
            <a:t>EUB előtti per</a:t>
          </a:r>
          <a:endParaRPr lang="en-US" b="0" dirty="0">
            <a:solidFill>
              <a:schemeClr val="tx2"/>
            </a:solidFill>
          </a:endParaRPr>
        </a:p>
      </dgm:t>
    </dgm:pt>
    <dgm:pt modelId="{BB1DBE46-E703-4FDC-8F8F-C8003EC20D90}" type="parTrans" cxnId="{89B6140C-72CF-425F-A2C4-71EBE353E09E}">
      <dgm:prSet/>
      <dgm:spPr/>
      <dgm:t>
        <a:bodyPr/>
        <a:lstStyle/>
        <a:p>
          <a:endParaRPr lang="en-US"/>
        </a:p>
      </dgm:t>
    </dgm:pt>
    <dgm:pt modelId="{4248E2A3-135D-482E-9E7A-8F53C76845AC}" type="sibTrans" cxnId="{89B6140C-72CF-425F-A2C4-71EBE353E09E}">
      <dgm:prSet/>
      <dgm:spPr/>
      <dgm:t>
        <a:bodyPr/>
        <a:lstStyle/>
        <a:p>
          <a:endParaRPr lang="en-US"/>
        </a:p>
      </dgm:t>
    </dgm:pt>
    <dgm:pt modelId="{C3976D69-CC61-46A7-AFFE-5B33A9A1D2F3}">
      <dgm:prSet/>
      <dgm:spPr/>
      <dgm:t>
        <a:bodyPr/>
        <a:lstStyle/>
        <a:p>
          <a:r>
            <a:rPr lang="hu-HU" b="1" dirty="0" smtClean="0">
              <a:solidFill>
                <a:schemeClr val="tx2"/>
              </a:solidFill>
            </a:rPr>
            <a:t>Informális bilaterális tárgyalások</a:t>
          </a:r>
          <a:endParaRPr lang="en-US" b="0" dirty="0">
            <a:solidFill>
              <a:schemeClr val="tx2"/>
            </a:solidFill>
          </a:endParaRPr>
        </a:p>
      </dgm:t>
    </dgm:pt>
    <dgm:pt modelId="{C3274C96-8F4C-435F-A7D1-6E3D6FEC4E80}" type="parTrans" cxnId="{9806C10B-77E8-4527-8DFF-779B3612B63E}">
      <dgm:prSet/>
      <dgm:spPr/>
      <dgm:t>
        <a:bodyPr/>
        <a:lstStyle/>
        <a:p>
          <a:endParaRPr lang="en-US"/>
        </a:p>
      </dgm:t>
    </dgm:pt>
    <dgm:pt modelId="{DE9AF2F2-097A-494B-B29C-DA03A248689C}" type="sibTrans" cxnId="{9806C10B-77E8-4527-8DFF-779B3612B63E}">
      <dgm:prSet/>
      <dgm:spPr/>
      <dgm:t>
        <a:bodyPr/>
        <a:lstStyle/>
        <a:p>
          <a:endParaRPr lang="en-US"/>
        </a:p>
      </dgm:t>
    </dgm:pt>
    <dgm:pt modelId="{491407C1-6BAA-419B-BEE5-730C25E13197}">
      <dgm:prSet phldrT="[Szöveg]"/>
      <dgm:spPr/>
      <dgm:t>
        <a:bodyPr bIns="72000"/>
        <a:lstStyle/>
        <a:p>
          <a:r>
            <a:rPr lang="hu-HU" b="1" dirty="0" smtClean="0">
              <a:solidFill>
                <a:schemeClr val="tx2"/>
              </a:solidFill>
            </a:rPr>
            <a:t>Per előtti formális egyeztetés</a:t>
          </a:r>
          <a:endParaRPr lang="en-US" b="0" dirty="0">
            <a:solidFill>
              <a:schemeClr val="tx2"/>
            </a:solidFill>
          </a:endParaRPr>
        </a:p>
      </dgm:t>
    </dgm:pt>
    <dgm:pt modelId="{BE7EF3C3-7682-48FA-BE55-8878E68C4709}" type="parTrans" cxnId="{5BA9789B-7056-456F-A944-2FDA54C1CC7E}">
      <dgm:prSet/>
      <dgm:spPr/>
      <dgm:t>
        <a:bodyPr/>
        <a:lstStyle/>
        <a:p>
          <a:endParaRPr lang="en-US"/>
        </a:p>
      </dgm:t>
    </dgm:pt>
    <dgm:pt modelId="{495FA4C8-8C61-4FD3-980A-39E2DC2FBB57}" type="sibTrans" cxnId="{5BA9789B-7056-456F-A944-2FDA54C1CC7E}">
      <dgm:prSet/>
      <dgm:spPr/>
      <dgm:t>
        <a:bodyPr/>
        <a:lstStyle/>
        <a:p>
          <a:endParaRPr lang="en-US"/>
        </a:p>
      </dgm:t>
    </dgm:pt>
    <dgm:pt modelId="{DE49642D-6173-4F79-9B7F-56ADD8219E24}" type="pres">
      <dgm:prSet presAssocID="{36B4F52C-D4C9-40BE-8EC0-1018B7E1CC5C}" presName="Name0" presStyleCnt="0">
        <dgm:presLayoutVars>
          <dgm:dir/>
          <dgm:animLvl val="lvl"/>
          <dgm:resizeHandles val="exact"/>
        </dgm:presLayoutVars>
      </dgm:prSet>
      <dgm:spPr/>
    </dgm:pt>
    <dgm:pt modelId="{F55DDE85-CBBF-4B8D-B9B4-0AC9BC931D69}" type="pres">
      <dgm:prSet presAssocID="{4E022C7F-5AE3-4D45-BD25-A839F31A96C5}" presName="Name8" presStyleCnt="0"/>
      <dgm:spPr/>
    </dgm:pt>
    <dgm:pt modelId="{89495BC3-605F-4150-BFE0-5D4C7090E49B}" type="pres">
      <dgm:prSet presAssocID="{4E022C7F-5AE3-4D45-BD25-A839F31A96C5}" presName="level" presStyleLbl="node1" presStyleIdx="0" presStyleCnt="4" custLinFactNeighborX="-445" custLinFactNeighborY="-371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E03F7F-1A8B-45C2-B9BB-E4386BBB16B9}" type="pres">
      <dgm:prSet presAssocID="{4E022C7F-5AE3-4D45-BD25-A839F31A96C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A31544-D0E4-430B-BBAB-361FAE991F02}" type="pres">
      <dgm:prSet presAssocID="{C3976D69-CC61-46A7-AFFE-5B33A9A1D2F3}" presName="Name8" presStyleCnt="0"/>
      <dgm:spPr/>
    </dgm:pt>
    <dgm:pt modelId="{D7A59305-5BF0-4093-9B40-EC4832549405}" type="pres">
      <dgm:prSet presAssocID="{C3976D69-CC61-46A7-AFFE-5B33A9A1D2F3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E8988E-8849-47C7-879E-B1F27F39863D}" type="pres">
      <dgm:prSet presAssocID="{C3976D69-CC61-46A7-AFFE-5B33A9A1D2F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971616-55B4-46BE-AA9B-3044222F9967}" type="pres">
      <dgm:prSet presAssocID="{491407C1-6BAA-419B-BEE5-730C25E13197}" presName="Name8" presStyleCnt="0"/>
      <dgm:spPr/>
    </dgm:pt>
    <dgm:pt modelId="{2452C6DF-62B0-4B8D-955D-8686AA7241DB}" type="pres">
      <dgm:prSet presAssocID="{491407C1-6BAA-419B-BEE5-730C25E13197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ABA14C-808A-4500-ABF3-A5F95492C53D}" type="pres">
      <dgm:prSet presAssocID="{491407C1-6BAA-419B-BEE5-730C25E1319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2D228D-D99D-4A7D-BD03-07BCA76EC12F}" type="pres">
      <dgm:prSet presAssocID="{8115A696-42EC-431A-A84C-FD9804A3AE16}" presName="Name8" presStyleCnt="0"/>
      <dgm:spPr/>
    </dgm:pt>
    <dgm:pt modelId="{9437C4CF-9822-4E42-81D2-21D35B63A961}" type="pres">
      <dgm:prSet presAssocID="{8115A696-42EC-431A-A84C-FD9804A3AE16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4E3755-E339-42E9-9B94-E4B9812FFDF4}" type="pres">
      <dgm:prSet presAssocID="{8115A696-42EC-431A-A84C-FD9804A3AE1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CC04E6-A952-474C-BAF5-23260A76551D}" type="presOf" srcId="{C3976D69-CC61-46A7-AFFE-5B33A9A1D2F3}" destId="{F9E8988E-8849-47C7-879E-B1F27F39863D}" srcOrd="1" destOrd="0" presId="urn:microsoft.com/office/officeart/2005/8/layout/pyramid3"/>
    <dgm:cxn modelId="{453FD50E-603C-459E-87BE-51575D7D6144}" srcId="{36B4F52C-D4C9-40BE-8EC0-1018B7E1CC5C}" destId="{4E022C7F-5AE3-4D45-BD25-A839F31A96C5}" srcOrd="0" destOrd="0" parTransId="{6FD43BB1-3508-4766-93B0-07CF5B75DE3B}" sibTransId="{3CFC110F-2D91-4989-900B-CA2012D75F02}"/>
    <dgm:cxn modelId="{1E36E2D6-1AFD-47D4-A5CD-E5183F807FD6}" type="presOf" srcId="{491407C1-6BAA-419B-BEE5-730C25E13197}" destId="{2452C6DF-62B0-4B8D-955D-8686AA7241DB}" srcOrd="0" destOrd="0" presId="urn:microsoft.com/office/officeart/2005/8/layout/pyramid3"/>
    <dgm:cxn modelId="{89B6140C-72CF-425F-A2C4-71EBE353E09E}" srcId="{36B4F52C-D4C9-40BE-8EC0-1018B7E1CC5C}" destId="{8115A696-42EC-431A-A84C-FD9804A3AE16}" srcOrd="3" destOrd="0" parTransId="{BB1DBE46-E703-4FDC-8F8F-C8003EC20D90}" sibTransId="{4248E2A3-135D-482E-9E7A-8F53C76845AC}"/>
    <dgm:cxn modelId="{A1F54873-DF58-4985-A96C-82873E1DA675}" type="presOf" srcId="{4E022C7F-5AE3-4D45-BD25-A839F31A96C5}" destId="{1FE03F7F-1A8B-45C2-B9BB-E4386BBB16B9}" srcOrd="1" destOrd="0" presId="urn:microsoft.com/office/officeart/2005/8/layout/pyramid3"/>
    <dgm:cxn modelId="{74480BAD-8D6D-4C46-B478-0105612600E3}" type="presOf" srcId="{8115A696-42EC-431A-A84C-FD9804A3AE16}" destId="{184E3755-E339-42E9-9B94-E4B9812FFDF4}" srcOrd="1" destOrd="0" presId="urn:microsoft.com/office/officeart/2005/8/layout/pyramid3"/>
    <dgm:cxn modelId="{5BA9789B-7056-456F-A944-2FDA54C1CC7E}" srcId="{36B4F52C-D4C9-40BE-8EC0-1018B7E1CC5C}" destId="{491407C1-6BAA-419B-BEE5-730C25E13197}" srcOrd="2" destOrd="0" parTransId="{BE7EF3C3-7682-48FA-BE55-8878E68C4709}" sibTransId="{495FA4C8-8C61-4FD3-980A-39E2DC2FBB57}"/>
    <dgm:cxn modelId="{F1DC3C69-DEBD-4CC6-8F79-8AEE7DF89799}" type="presOf" srcId="{4E022C7F-5AE3-4D45-BD25-A839F31A96C5}" destId="{89495BC3-605F-4150-BFE0-5D4C7090E49B}" srcOrd="0" destOrd="0" presId="urn:microsoft.com/office/officeart/2005/8/layout/pyramid3"/>
    <dgm:cxn modelId="{9806C10B-77E8-4527-8DFF-779B3612B63E}" srcId="{36B4F52C-D4C9-40BE-8EC0-1018B7E1CC5C}" destId="{C3976D69-CC61-46A7-AFFE-5B33A9A1D2F3}" srcOrd="1" destOrd="0" parTransId="{C3274C96-8F4C-435F-A7D1-6E3D6FEC4E80}" sibTransId="{DE9AF2F2-097A-494B-B29C-DA03A248689C}"/>
    <dgm:cxn modelId="{EC048C55-A474-4E23-9EB6-CBCFE5ED0179}" type="presOf" srcId="{8115A696-42EC-431A-A84C-FD9804A3AE16}" destId="{9437C4CF-9822-4E42-81D2-21D35B63A961}" srcOrd="0" destOrd="0" presId="urn:microsoft.com/office/officeart/2005/8/layout/pyramid3"/>
    <dgm:cxn modelId="{010CCFF6-65A8-4388-83CD-79570E27ABD6}" type="presOf" srcId="{491407C1-6BAA-419B-BEE5-730C25E13197}" destId="{07ABA14C-808A-4500-ABF3-A5F95492C53D}" srcOrd="1" destOrd="0" presId="urn:microsoft.com/office/officeart/2005/8/layout/pyramid3"/>
    <dgm:cxn modelId="{35572BCC-DB17-4B56-97BB-471FC2F2E064}" type="presOf" srcId="{36B4F52C-D4C9-40BE-8EC0-1018B7E1CC5C}" destId="{DE49642D-6173-4F79-9B7F-56ADD8219E24}" srcOrd="0" destOrd="0" presId="urn:microsoft.com/office/officeart/2005/8/layout/pyramid3"/>
    <dgm:cxn modelId="{6B73D706-BECC-4C7A-BE4F-2050E49DFD44}" type="presOf" srcId="{C3976D69-CC61-46A7-AFFE-5B33A9A1D2F3}" destId="{D7A59305-5BF0-4093-9B40-EC4832549405}" srcOrd="0" destOrd="0" presId="urn:microsoft.com/office/officeart/2005/8/layout/pyramid3"/>
    <dgm:cxn modelId="{834613E3-C4F4-4A6A-B46F-306BC530EA8C}" type="presParOf" srcId="{DE49642D-6173-4F79-9B7F-56ADD8219E24}" destId="{F55DDE85-CBBF-4B8D-B9B4-0AC9BC931D69}" srcOrd="0" destOrd="0" presId="urn:microsoft.com/office/officeart/2005/8/layout/pyramid3"/>
    <dgm:cxn modelId="{678254A1-68C8-4F8A-B8C0-2CD218CB93FC}" type="presParOf" srcId="{F55DDE85-CBBF-4B8D-B9B4-0AC9BC931D69}" destId="{89495BC3-605F-4150-BFE0-5D4C7090E49B}" srcOrd="0" destOrd="0" presId="urn:microsoft.com/office/officeart/2005/8/layout/pyramid3"/>
    <dgm:cxn modelId="{F74A83C9-C119-4011-8AB3-662DA6FD0337}" type="presParOf" srcId="{F55DDE85-CBBF-4B8D-B9B4-0AC9BC931D69}" destId="{1FE03F7F-1A8B-45C2-B9BB-E4386BBB16B9}" srcOrd="1" destOrd="0" presId="urn:microsoft.com/office/officeart/2005/8/layout/pyramid3"/>
    <dgm:cxn modelId="{03457DDA-E4B3-4193-BE56-81093BA07DED}" type="presParOf" srcId="{DE49642D-6173-4F79-9B7F-56ADD8219E24}" destId="{1AA31544-D0E4-430B-BBAB-361FAE991F02}" srcOrd="1" destOrd="0" presId="urn:microsoft.com/office/officeart/2005/8/layout/pyramid3"/>
    <dgm:cxn modelId="{E4399F36-6B6F-42ED-A368-51BE1227332D}" type="presParOf" srcId="{1AA31544-D0E4-430B-BBAB-361FAE991F02}" destId="{D7A59305-5BF0-4093-9B40-EC4832549405}" srcOrd="0" destOrd="0" presId="urn:microsoft.com/office/officeart/2005/8/layout/pyramid3"/>
    <dgm:cxn modelId="{465D0660-1B1F-469C-9421-28AAE40FE865}" type="presParOf" srcId="{1AA31544-D0E4-430B-BBAB-361FAE991F02}" destId="{F9E8988E-8849-47C7-879E-B1F27F39863D}" srcOrd="1" destOrd="0" presId="urn:microsoft.com/office/officeart/2005/8/layout/pyramid3"/>
    <dgm:cxn modelId="{F98BE17B-9496-4A3C-9869-FC26F6D40B1E}" type="presParOf" srcId="{DE49642D-6173-4F79-9B7F-56ADD8219E24}" destId="{62971616-55B4-46BE-AA9B-3044222F9967}" srcOrd="2" destOrd="0" presId="urn:microsoft.com/office/officeart/2005/8/layout/pyramid3"/>
    <dgm:cxn modelId="{E68C2694-4E7C-4AD7-B782-2BFD92F83681}" type="presParOf" srcId="{62971616-55B4-46BE-AA9B-3044222F9967}" destId="{2452C6DF-62B0-4B8D-955D-8686AA7241DB}" srcOrd="0" destOrd="0" presId="urn:microsoft.com/office/officeart/2005/8/layout/pyramid3"/>
    <dgm:cxn modelId="{AB4D9437-C9C9-4024-8B36-8B2A5EE4157B}" type="presParOf" srcId="{62971616-55B4-46BE-AA9B-3044222F9967}" destId="{07ABA14C-808A-4500-ABF3-A5F95492C53D}" srcOrd="1" destOrd="0" presId="urn:microsoft.com/office/officeart/2005/8/layout/pyramid3"/>
    <dgm:cxn modelId="{3C904611-018C-4E7A-9422-5699E5B9F9FC}" type="presParOf" srcId="{DE49642D-6173-4F79-9B7F-56ADD8219E24}" destId="{862D228D-D99D-4A7D-BD03-07BCA76EC12F}" srcOrd="3" destOrd="0" presId="urn:microsoft.com/office/officeart/2005/8/layout/pyramid3"/>
    <dgm:cxn modelId="{DF1B86D8-3379-4CE0-83D7-4B5D99224D05}" type="presParOf" srcId="{862D228D-D99D-4A7D-BD03-07BCA76EC12F}" destId="{9437C4CF-9822-4E42-81D2-21D35B63A961}" srcOrd="0" destOrd="0" presId="urn:microsoft.com/office/officeart/2005/8/layout/pyramid3"/>
    <dgm:cxn modelId="{E0113B6B-5312-4AAD-991E-98AA0CA8641A}" type="presParOf" srcId="{862D228D-D99D-4A7D-BD03-07BCA76EC12F}" destId="{184E3755-E339-42E9-9B94-E4B9812FFDF4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A4709D-F396-4BDB-B39C-A8EC052DE9AD}" type="doc">
      <dgm:prSet loTypeId="urn:microsoft.com/office/officeart/2005/8/layout/bProcess4" loCatId="process" qsTypeId="urn:microsoft.com/office/officeart/2005/8/quickstyle/3d2#1" qsCatId="3D" csTypeId="urn:microsoft.com/office/officeart/2005/8/colors/colorful5" csCatId="colorful" phldr="1"/>
      <dgm:spPr/>
      <dgm:t>
        <a:bodyPr/>
        <a:lstStyle/>
        <a:p>
          <a:endParaRPr lang="hu-HU"/>
        </a:p>
      </dgm:t>
    </dgm:pt>
    <dgm:pt modelId="{C54AA2BF-AF56-4A65-BA9D-C36F4FA9BFA2}">
      <dgm:prSet phldrT="[Szöveg]"/>
      <dgm:spPr/>
      <dgm:t>
        <a:bodyPr/>
        <a:lstStyle/>
        <a:p>
          <a:r>
            <a:rPr lang="hu-HU" dirty="0" smtClean="0">
              <a:solidFill>
                <a:srgbClr val="C00000"/>
              </a:solidFill>
            </a:rPr>
            <a:t>Bizottság döntése megindításról</a:t>
          </a:r>
          <a:endParaRPr lang="hu-HU" dirty="0">
            <a:solidFill>
              <a:srgbClr val="C00000"/>
            </a:solidFill>
          </a:endParaRPr>
        </a:p>
      </dgm:t>
    </dgm:pt>
    <dgm:pt modelId="{1D859A77-B32A-40DE-9845-7229FD4E5842}" type="parTrans" cxnId="{B8372B96-B587-45AE-8837-D5DE80EBCC54}">
      <dgm:prSet/>
      <dgm:spPr/>
      <dgm:t>
        <a:bodyPr/>
        <a:lstStyle/>
        <a:p>
          <a:endParaRPr lang="hu-HU"/>
        </a:p>
      </dgm:t>
    </dgm:pt>
    <dgm:pt modelId="{4D05E0D1-ED99-4D96-8709-D4781F21C5A5}" type="sibTrans" cxnId="{B8372B96-B587-45AE-8837-D5DE80EBCC54}">
      <dgm:prSet/>
      <dgm:spPr/>
      <dgm:t>
        <a:bodyPr/>
        <a:lstStyle/>
        <a:p>
          <a:endParaRPr lang="hu-HU"/>
        </a:p>
      </dgm:t>
    </dgm:pt>
    <dgm:pt modelId="{23E5A955-5B58-47EF-9142-B57EFC15F6B5}">
      <dgm:prSet phldrT="[Szöveg]"/>
      <dgm:spPr/>
      <dgm:t>
        <a:bodyPr/>
        <a:lstStyle/>
        <a:p>
          <a:r>
            <a:rPr lang="hu-HU" dirty="0" smtClean="0">
              <a:solidFill>
                <a:srgbClr val="C00000"/>
              </a:solidFill>
            </a:rPr>
            <a:t>FIGYELMEZTETŐ LEVÉL</a:t>
          </a:r>
        </a:p>
        <a:p>
          <a:r>
            <a:rPr lang="hu-HU" dirty="0" smtClean="0">
              <a:solidFill>
                <a:srgbClr val="C00000"/>
              </a:solidFill>
            </a:rPr>
            <a:t>(Bizottság körülírja jogsértést)</a:t>
          </a:r>
          <a:endParaRPr lang="hu-HU" dirty="0">
            <a:solidFill>
              <a:srgbClr val="C00000"/>
            </a:solidFill>
          </a:endParaRPr>
        </a:p>
      </dgm:t>
    </dgm:pt>
    <dgm:pt modelId="{562D26D2-AF5F-4A88-BBC6-10E2B89CEDB3}" type="parTrans" cxnId="{EE69C60A-F246-46EB-93E5-99870E8AB2E0}">
      <dgm:prSet/>
      <dgm:spPr/>
      <dgm:t>
        <a:bodyPr/>
        <a:lstStyle/>
        <a:p>
          <a:endParaRPr lang="hu-HU"/>
        </a:p>
      </dgm:t>
    </dgm:pt>
    <dgm:pt modelId="{D5EED2A0-490C-49C7-8B7A-087984333C35}" type="sibTrans" cxnId="{EE69C60A-F246-46EB-93E5-99870E8AB2E0}">
      <dgm:prSet/>
      <dgm:spPr/>
      <dgm:t>
        <a:bodyPr/>
        <a:lstStyle/>
        <a:p>
          <a:endParaRPr lang="hu-HU"/>
        </a:p>
      </dgm:t>
    </dgm:pt>
    <dgm:pt modelId="{A7921ADF-38AD-4B14-952C-4FE4DA309C63}">
      <dgm:prSet phldrT="[Szöveg]"/>
      <dgm:spPr/>
      <dgm:t>
        <a:bodyPr/>
        <a:lstStyle/>
        <a:p>
          <a:r>
            <a:rPr lang="hu-HU" dirty="0" smtClean="0">
              <a:solidFill>
                <a:srgbClr val="C00000"/>
              </a:solidFill>
            </a:rPr>
            <a:t>Tagállamnak 2 hónapja van írásbeli észrevétel megtételére</a:t>
          </a:r>
          <a:endParaRPr lang="hu-HU" dirty="0">
            <a:solidFill>
              <a:srgbClr val="C00000"/>
            </a:solidFill>
          </a:endParaRPr>
        </a:p>
      </dgm:t>
    </dgm:pt>
    <dgm:pt modelId="{AB133BD5-48A4-43BA-8367-9BFB46363DF8}" type="parTrans" cxnId="{5A3FECCA-FB11-46B5-8538-581911741D40}">
      <dgm:prSet/>
      <dgm:spPr/>
      <dgm:t>
        <a:bodyPr/>
        <a:lstStyle/>
        <a:p>
          <a:endParaRPr lang="hu-HU"/>
        </a:p>
      </dgm:t>
    </dgm:pt>
    <dgm:pt modelId="{B88380F6-798A-43A4-AF87-50207BFCE20D}" type="sibTrans" cxnId="{5A3FECCA-FB11-46B5-8538-581911741D40}">
      <dgm:prSet/>
      <dgm:spPr/>
      <dgm:t>
        <a:bodyPr/>
        <a:lstStyle/>
        <a:p>
          <a:endParaRPr lang="hu-HU"/>
        </a:p>
      </dgm:t>
    </dgm:pt>
    <dgm:pt modelId="{6EBF78C9-4119-4EBD-8CB9-A6E659C35E0E}">
      <dgm:prSet phldrT="[Szöveg]"/>
      <dgm:spPr/>
      <dgm:t>
        <a:bodyPr/>
        <a:lstStyle/>
        <a:p>
          <a:r>
            <a:rPr lang="hu-HU" dirty="0" smtClean="0">
              <a:solidFill>
                <a:srgbClr val="C00000"/>
              </a:solidFill>
            </a:rPr>
            <a:t>1) Elismeri (Lezárul)</a:t>
          </a:r>
        </a:p>
        <a:p>
          <a:r>
            <a:rPr lang="hu-HU" dirty="0" smtClean="0">
              <a:solidFill>
                <a:srgbClr val="C00000"/>
              </a:solidFill>
            </a:rPr>
            <a:t>VAGY 2) Nem ismeri el</a:t>
          </a:r>
          <a:endParaRPr lang="hu-HU" dirty="0">
            <a:solidFill>
              <a:srgbClr val="C00000"/>
            </a:solidFill>
          </a:endParaRPr>
        </a:p>
      </dgm:t>
    </dgm:pt>
    <dgm:pt modelId="{F8966208-66B0-4FAC-AB4A-951DD88A5DED}" type="parTrans" cxnId="{2355B557-7B86-4A9E-B898-A0C22507189E}">
      <dgm:prSet/>
      <dgm:spPr/>
      <dgm:t>
        <a:bodyPr/>
        <a:lstStyle/>
        <a:p>
          <a:endParaRPr lang="hu-HU"/>
        </a:p>
      </dgm:t>
    </dgm:pt>
    <dgm:pt modelId="{06FC5949-B1B2-4E3E-B540-FF78BC049388}" type="sibTrans" cxnId="{2355B557-7B86-4A9E-B898-A0C22507189E}">
      <dgm:prSet/>
      <dgm:spPr/>
      <dgm:t>
        <a:bodyPr/>
        <a:lstStyle/>
        <a:p>
          <a:endParaRPr lang="hu-HU"/>
        </a:p>
      </dgm:t>
    </dgm:pt>
    <dgm:pt modelId="{93B10D05-9319-417C-88B5-B2C4E0256853}">
      <dgm:prSet phldrT="[Szöveg]"/>
      <dgm:spPr/>
      <dgm:t>
        <a:bodyPr/>
        <a:lstStyle/>
        <a:p>
          <a:r>
            <a:rPr lang="hu-HU" dirty="0" smtClean="0">
              <a:solidFill>
                <a:srgbClr val="C00000"/>
              </a:solidFill>
            </a:rPr>
            <a:t>Részletes levél tagállamtól (potenciális lezárás)</a:t>
          </a:r>
          <a:endParaRPr lang="hu-HU" dirty="0">
            <a:solidFill>
              <a:srgbClr val="C00000"/>
            </a:solidFill>
          </a:endParaRPr>
        </a:p>
      </dgm:t>
    </dgm:pt>
    <dgm:pt modelId="{21360938-734C-4377-89BA-D12741621321}" type="parTrans" cxnId="{61722CA9-9A90-483F-AC1A-DE3F5FFD81E4}">
      <dgm:prSet/>
      <dgm:spPr/>
      <dgm:t>
        <a:bodyPr/>
        <a:lstStyle/>
        <a:p>
          <a:endParaRPr lang="hu-HU"/>
        </a:p>
      </dgm:t>
    </dgm:pt>
    <dgm:pt modelId="{FFB0B997-2863-4D40-9F42-9F3ED31A13C6}" type="sibTrans" cxnId="{61722CA9-9A90-483F-AC1A-DE3F5FFD81E4}">
      <dgm:prSet/>
      <dgm:spPr/>
      <dgm:t>
        <a:bodyPr/>
        <a:lstStyle/>
        <a:p>
          <a:endParaRPr lang="hu-HU"/>
        </a:p>
      </dgm:t>
    </dgm:pt>
    <dgm:pt modelId="{CE75C14D-F315-4475-9431-EB6B4B202384}">
      <dgm:prSet phldrT="[Szöveg]"/>
      <dgm:spPr/>
      <dgm:t>
        <a:bodyPr/>
        <a:lstStyle/>
        <a:p>
          <a:r>
            <a:rPr lang="hu-HU" dirty="0" smtClean="0"/>
            <a:t>Nem zárul le:</a:t>
          </a:r>
        </a:p>
        <a:p>
          <a:r>
            <a:rPr lang="hu-HU" dirty="0" smtClean="0">
              <a:solidFill>
                <a:schemeClr val="bg1"/>
              </a:solidFill>
            </a:rPr>
            <a:t>Bizottságtól INDOKOLT VÉLEMÉNY</a:t>
          </a:r>
          <a:endParaRPr lang="hu-HU" dirty="0">
            <a:solidFill>
              <a:schemeClr val="bg1"/>
            </a:solidFill>
          </a:endParaRPr>
        </a:p>
      </dgm:t>
    </dgm:pt>
    <dgm:pt modelId="{8106A3F2-8E6B-483B-A6B5-6084A9B99753}" type="parTrans" cxnId="{CE705B19-504B-49EE-81C0-26B82F27429F}">
      <dgm:prSet/>
      <dgm:spPr/>
      <dgm:t>
        <a:bodyPr/>
        <a:lstStyle/>
        <a:p>
          <a:endParaRPr lang="hu-HU"/>
        </a:p>
      </dgm:t>
    </dgm:pt>
    <dgm:pt modelId="{FDAAE660-CDD7-4A96-AA2B-8655BA447D9C}" type="sibTrans" cxnId="{CE705B19-504B-49EE-81C0-26B82F27429F}">
      <dgm:prSet/>
      <dgm:spPr/>
      <dgm:t>
        <a:bodyPr/>
        <a:lstStyle/>
        <a:p>
          <a:endParaRPr lang="hu-HU"/>
        </a:p>
      </dgm:t>
    </dgm:pt>
    <dgm:pt modelId="{14EFC09E-CD17-4D2C-AA1B-F0B532D093A4}">
      <dgm:prSet phldrT="[Szöveg]"/>
      <dgm:spPr/>
      <dgm:t>
        <a:bodyPr/>
        <a:lstStyle/>
        <a:p>
          <a:r>
            <a:rPr lang="hu-HU" dirty="0" smtClean="0"/>
            <a:t>Bizottság újabb 2 hónapot ad megszüntetésére</a:t>
          </a:r>
        </a:p>
        <a:p>
          <a:r>
            <a:rPr lang="hu-HU" dirty="0" smtClean="0"/>
            <a:t>TÉNY és JOGI indokok KÖTÖTT</a:t>
          </a:r>
        </a:p>
      </dgm:t>
    </dgm:pt>
    <dgm:pt modelId="{4A7D4CAB-ACF2-4412-BA09-7D9B0A5B4D1C}" type="parTrans" cxnId="{232FC9F2-98EB-4AE4-9CE1-E4E7A320272C}">
      <dgm:prSet/>
      <dgm:spPr/>
      <dgm:t>
        <a:bodyPr/>
        <a:lstStyle/>
        <a:p>
          <a:endParaRPr lang="hu-HU"/>
        </a:p>
      </dgm:t>
    </dgm:pt>
    <dgm:pt modelId="{BFC75B57-0627-47A0-AA5A-16D0BA1E0A29}" type="sibTrans" cxnId="{232FC9F2-98EB-4AE4-9CE1-E4E7A320272C}">
      <dgm:prSet/>
      <dgm:spPr/>
      <dgm:t>
        <a:bodyPr/>
        <a:lstStyle/>
        <a:p>
          <a:endParaRPr lang="hu-HU"/>
        </a:p>
      </dgm:t>
    </dgm:pt>
    <dgm:pt modelId="{C173C6B2-E940-45BD-9E75-EF2383FAAA43}">
      <dgm:prSet phldrT="[Szöveg]"/>
      <dgm:spPr/>
      <dgm:t>
        <a:bodyPr/>
        <a:lstStyle/>
        <a:p>
          <a:r>
            <a:rPr lang="hu-HU" dirty="0" smtClean="0"/>
            <a:t>TAGÁLLAMI VÁLASZ</a:t>
          </a:r>
          <a:endParaRPr lang="hu-HU" dirty="0"/>
        </a:p>
      </dgm:t>
    </dgm:pt>
    <dgm:pt modelId="{4E94706A-5D85-465C-ACEA-F3D9EC5A5CBE}" type="parTrans" cxnId="{B4E54636-C6C5-49A8-8509-B79B4AF4EF28}">
      <dgm:prSet/>
      <dgm:spPr/>
      <dgm:t>
        <a:bodyPr/>
        <a:lstStyle/>
        <a:p>
          <a:endParaRPr lang="hu-HU"/>
        </a:p>
      </dgm:t>
    </dgm:pt>
    <dgm:pt modelId="{22CD5AAA-F135-4A58-BB98-A0373691D32D}" type="sibTrans" cxnId="{B4E54636-C6C5-49A8-8509-B79B4AF4EF28}">
      <dgm:prSet/>
      <dgm:spPr/>
      <dgm:t>
        <a:bodyPr/>
        <a:lstStyle/>
        <a:p>
          <a:endParaRPr lang="hu-HU"/>
        </a:p>
      </dgm:t>
    </dgm:pt>
    <dgm:pt modelId="{124C931F-DC9D-47C2-B836-A5B54D8A904B}">
      <dgm:prSet phldrT="[Szöveg]"/>
      <dgm:spPr/>
      <dgm:t>
        <a:bodyPr/>
        <a:lstStyle/>
        <a:p>
          <a:r>
            <a:rPr lang="hu-HU" dirty="0" smtClean="0"/>
            <a:t>1)  Bizottság jogsértés hiányát megállapítja</a:t>
          </a:r>
        </a:p>
        <a:p>
          <a:r>
            <a:rPr lang="hu-HU" dirty="0" smtClean="0"/>
            <a:t>2) Döntés PERINDÍTÁSRÓL</a:t>
          </a:r>
          <a:endParaRPr lang="hu-HU" dirty="0"/>
        </a:p>
      </dgm:t>
    </dgm:pt>
    <dgm:pt modelId="{AC0C59C6-2E19-48A4-A6FC-714E8CD06EEE}" type="parTrans" cxnId="{0B3C37DA-BF53-4051-BBDE-0F658ECD8E88}">
      <dgm:prSet/>
      <dgm:spPr/>
      <dgm:t>
        <a:bodyPr/>
        <a:lstStyle/>
        <a:p>
          <a:endParaRPr lang="hu-HU"/>
        </a:p>
      </dgm:t>
    </dgm:pt>
    <dgm:pt modelId="{3CA26FFF-D965-4DBA-B47C-1033CB01074C}" type="sibTrans" cxnId="{0B3C37DA-BF53-4051-BBDE-0F658ECD8E88}">
      <dgm:prSet/>
      <dgm:spPr/>
      <dgm:t>
        <a:bodyPr/>
        <a:lstStyle/>
        <a:p>
          <a:endParaRPr lang="hu-HU"/>
        </a:p>
      </dgm:t>
    </dgm:pt>
    <dgm:pt modelId="{710BB0E5-38F6-41F5-9765-D09D7A2FD81C}" type="pres">
      <dgm:prSet presAssocID="{0DA4709D-F396-4BDB-B39C-A8EC052DE9AD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hu-HU"/>
        </a:p>
      </dgm:t>
    </dgm:pt>
    <dgm:pt modelId="{E6DBB20D-1292-4E6C-BA3A-F1F96C1FC0AE}" type="pres">
      <dgm:prSet presAssocID="{C54AA2BF-AF56-4A65-BA9D-C36F4FA9BFA2}" presName="compNode" presStyleCnt="0"/>
      <dgm:spPr/>
    </dgm:pt>
    <dgm:pt modelId="{03CF636D-8249-4419-B3CD-53988F9AEEEE}" type="pres">
      <dgm:prSet presAssocID="{C54AA2BF-AF56-4A65-BA9D-C36F4FA9BFA2}" presName="dummyConnPt" presStyleCnt="0"/>
      <dgm:spPr/>
    </dgm:pt>
    <dgm:pt modelId="{0D2B461D-9599-48D6-846C-FFEFA3C63ABF}" type="pres">
      <dgm:prSet presAssocID="{C54AA2BF-AF56-4A65-BA9D-C36F4FA9BFA2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40F3C8B-3FE1-42AE-A0AA-F8BA367209FD}" type="pres">
      <dgm:prSet presAssocID="{4D05E0D1-ED99-4D96-8709-D4781F21C5A5}" presName="sibTrans" presStyleLbl="bgSibTrans2D1" presStyleIdx="0" presStyleCnt="8"/>
      <dgm:spPr/>
      <dgm:t>
        <a:bodyPr/>
        <a:lstStyle/>
        <a:p>
          <a:endParaRPr lang="hu-HU"/>
        </a:p>
      </dgm:t>
    </dgm:pt>
    <dgm:pt modelId="{BE5A068F-AF42-4A07-820D-D02335BEDEE1}" type="pres">
      <dgm:prSet presAssocID="{23E5A955-5B58-47EF-9142-B57EFC15F6B5}" presName="compNode" presStyleCnt="0"/>
      <dgm:spPr/>
    </dgm:pt>
    <dgm:pt modelId="{ABAE3EE2-A997-44AA-BA43-B915DEC873EB}" type="pres">
      <dgm:prSet presAssocID="{23E5A955-5B58-47EF-9142-B57EFC15F6B5}" presName="dummyConnPt" presStyleCnt="0"/>
      <dgm:spPr/>
    </dgm:pt>
    <dgm:pt modelId="{F89592D9-84E6-4643-B7E6-48A45F43561F}" type="pres">
      <dgm:prSet presAssocID="{23E5A955-5B58-47EF-9142-B57EFC15F6B5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B9D0926-B942-424F-801B-64A1D80F9731}" type="pres">
      <dgm:prSet presAssocID="{D5EED2A0-490C-49C7-8B7A-087984333C35}" presName="sibTrans" presStyleLbl="bgSibTrans2D1" presStyleIdx="1" presStyleCnt="8"/>
      <dgm:spPr/>
      <dgm:t>
        <a:bodyPr/>
        <a:lstStyle/>
        <a:p>
          <a:endParaRPr lang="hu-HU"/>
        </a:p>
      </dgm:t>
    </dgm:pt>
    <dgm:pt modelId="{8DF9A8A5-2087-4745-9922-25CBAF3E50D9}" type="pres">
      <dgm:prSet presAssocID="{A7921ADF-38AD-4B14-952C-4FE4DA309C63}" presName="compNode" presStyleCnt="0"/>
      <dgm:spPr/>
    </dgm:pt>
    <dgm:pt modelId="{84A993EB-203C-412C-BE3A-DACAD764B8AE}" type="pres">
      <dgm:prSet presAssocID="{A7921ADF-38AD-4B14-952C-4FE4DA309C63}" presName="dummyConnPt" presStyleCnt="0"/>
      <dgm:spPr/>
    </dgm:pt>
    <dgm:pt modelId="{01347ECB-4844-4948-92D8-C60DB78BFFB5}" type="pres">
      <dgm:prSet presAssocID="{A7921ADF-38AD-4B14-952C-4FE4DA309C63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E96E6B0-EA20-4137-9520-389E76FCC62C}" type="pres">
      <dgm:prSet presAssocID="{B88380F6-798A-43A4-AF87-50207BFCE20D}" presName="sibTrans" presStyleLbl="bgSibTrans2D1" presStyleIdx="2" presStyleCnt="8"/>
      <dgm:spPr/>
      <dgm:t>
        <a:bodyPr/>
        <a:lstStyle/>
        <a:p>
          <a:endParaRPr lang="hu-HU"/>
        </a:p>
      </dgm:t>
    </dgm:pt>
    <dgm:pt modelId="{4E134170-5279-4C6F-9999-38ECF6321F68}" type="pres">
      <dgm:prSet presAssocID="{6EBF78C9-4119-4EBD-8CB9-A6E659C35E0E}" presName="compNode" presStyleCnt="0"/>
      <dgm:spPr/>
    </dgm:pt>
    <dgm:pt modelId="{9151C6F7-5D91-45D4-A4A5-FB265DCE1442}" type="pres">
      <dgm:prSet presAssocID="{6EBF78C9-4119-4EBD-8CB9-A6E659C35E0E}" presName="dummyConnPt" presStyleCnt="0"/>
      <dgm:spPr/>
    </dgm:pt>
    <dgm:pt modelId="{1A70EB51-80A5-4643-BB1F-4331E92DF584}" type="pres">
      <dgm:prSet presAssocID="{6EBF78C9-4119-4EBD-8CB9-A6E659C35E0E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D55F948-639E-4B04-A557-628077605AB6}" type="pres">
      <dgm:prSet presAssocID="{06FC5949-B1B2-4E3E-B540-FF78BC049388}" presName="sibTrans" presStyleLbl="bgSibTrans2D1" presStyleIdx="3" presStyleCnt="8"/>
      <dgm:spPr/>
      <dgm:t>
        <a:bodyPr/>
        <a:lstStyle/>
        <a:p>
          <a:endParaRPr lang="hu-HU"/>
        </a:p>
      </dgm:t>
    </dgm:pt>
    <dgm:pt modelId="{15C75A7F-71FD-4079-8BD4-058D6EC2A1F3}" type="pres">
      <dgm:prSet presAssocID="{93B10D05-9319-417C-88B5-B2C4E0256853}" presName="compNode" presStyleCnt="0"/>
      <dgm:spPr/>
    </dgm:pt>
    <dgm:pt modelId="{79F4E136-F7FD-4C8B-88FB-9C2FE47B0E24}" type="pres">
      <dgm:prSet presAssocID="{93B10D05-9319-417C-88B5-B2C4E0256853}" presName="dummyConnPt" presStyleCnt="0"/>
      <dgm:spPr/>
    </dgm:pt>
    <dgm:pt modelId="{70A321C7-9922-4FF4-851F-F0BE6C37DC09}" type="pres">
      <dgm:prSet presAssocID="{93B10D05-9319-417C-88B5-B2C4E0256853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FB349C2-9F49-49ED-A0AA-C8FBD073A0C0}" type="pres">
      <dgm:prSet presAssocID="{FFB0B997-2863-4D40-9F42-9F3ED31A13C6}" presName="sibTrans" presStyleLbl="bgSibTrans2D1" presStyleIdx="4" presStyleCnt="8"/>
      <dgm:spPr/>
      <dgm:t>
        <a:bodyPr/>
        <a:lstStyle/>
        <a:p>
          <a:endParaRPr lang="hu-HU"/>
        </a:p>
      </dgm:t>
    </dgm:pt>
    <dgm:pt modelId="{C6DF93FA-4356-4756-AAC5-290A19172A66}" type="pres">
      <dgm:prSet presAssocID="{CE75C14D-F315-4475-9431-EB6B4B202384}" presName="compNode" presStyleCnt="0"/>
      <dgm:spPr/>
    </dgm:pt>
    <dgm:pt modelId="{C6296F1E-AD5B-4B0E-AFAB-32ECEA6F5526}" type="pres">
      <dgm:prSet presAssocID="{CE75C14D-F315-4475-9431-EB6B4B202384}" presName="dummyConnPt" presStyleCnt="0"/>
      <dgm:spPr/>
    </dgm:pt>
    <dgm:pt modelId="{534780D2-6F14-4EB8-8773-147511795EF1}" type="pres">
      <dgm:prSet presAssocID="{CE75C14D-F315-4475-9431-EB6B4B202384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8857A4A-78CE-4C30-93CC-3E26D4020C7A}" type="pres">
      <dgm:prSet presAssocID="{FDAAE660-CDD7-4A96-AA2B-8655BA447D9C}" presName="sibTrans" presStyleLbl="bgSibTrans2D1" presStyleIdx="5" presStyleCnt="8"/>
      <dgm:spPr/>
      <dgm:t>
        <a:bodyPr/>
        <a:lstStyle/>
        <a:p>
          <a:endParaRPr lang="hu-HU"/>
        </a:p>
      </dgm:t>
    </dgm:pt>
    <dgm:pt modelId="{93DF2F71-58F5-468E-8BC4-FE4166A73B8F}" type="pres">
      <dgm:prSet presAssocID="{14EFC09E-CD17-4D2C-AA1B-F0B532D093A4}" presName="compNode" presStyleCnt="0"/>
      <dgm:spPr/>
    </dgm:pt>
    <dgm:pt modelId="{596407F9-72B6-468F-82AB-4CD55CE6D31F}" type="pres">
      <dgm:prSet presAssocID="{14EFC09E-CD17-4D2C-AA1B-F0B532D093A4}" presName="dummyConnPt" presStyleCnt="0"/>
      <dgm:spPr/>
    </dgm:pt>
    <dgm:pt modelId="{D7028E2F-85A4-4E94-9D37-2BA5D197F766}" type="pres">
      <dgm:prSet presAssocID="{14EFC09E-CD17-4D2C-AA1B-F0B532D093A4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7994BA7-A233-4514-A524-633B45FD8E2C}" type="pres">
      <dgm:prSet presAssocID="{BFC75B57-0627-47A0-AA5A-16D0BA1E0A29}" presName="sibTrans" presStyleLbl="bgSibTrans2D1" presStyleIdx="6" presStyleCnt="8"/>
      <dgm:spPr/>
      <dgm:t>
        <a:bodyPr/>
        <a:lstStyle/>
        <a:p>
          <a:endParaRPr lang="hu-HU"/>
        </a:p>
      </dgm:t>
    </dgm:pt>
    <dgm:pt modelId="{21951B41-2929-43CF-871C-00AC2708EA2F}" type="pres">
      <dgm:prSet presAssocID="{C173C6B2-E940-45BD-9E75-EF2383FAAA43}" presName="compNode" presStyleCnt="0"/>
      <dgm:spPr/>
    </dgm:pt>
    <dgm:pt modelId="{A9F589C1-468C-4DA6-A4AD-ED6DA043CCE3}" type="pres">
      <dgm:prSet presAssocID="{C173C6B2-E940-45BD-9E75-EF2383FAAA43}" presName="dummyConnPt" presStyleCnt="0"/>
      <dgm:spPr/>
    </dgm:pt>
    <dgm:pt modelId="{0DAE84D8-D49D-4C2E-9E90-CD534439E039}" type="pres">
      <dgm:prSet presAssocID="{C173C6B2-E940-45BD-9E75-EF2383FAAA43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68B8E53-922E-40D8-AFCC-8FEAFD16452C}" type="pres">
      <dgm:prSet presAssocID="{22CD5AAA-F135-4A58-BB98-A0373691D32D}" presName="sibTrans" presStyleLbl="bgSibTrans2D1" presStyleIdx="7" presStyleCnt="8"/>
      <dgm:spPr/>
      <dgm:t>
        <a:bodyPr/>
        <a:lstStyle/>
        <a:p>
          <a:endParaRPr lang="hu-HU"/>
        </a:p>
      </dgm:t>
    </dgm:pt>
    <dgm:pt modelId="{B3757C9D-9374-4C42-AE12-70D1789DD27F}" type="pres">
      <dgm:prSet presAssocID="{124C931F-DC9D-47C2-B836-A5B54D8A904B}" presName="compNode" presStyleCnt="0"/>
      <dgm:spPr/>
    </dgm:pt>
    <dgm:pt modelId="{C6C26B72-64B7-4724-98B5-22C7FD1E4CFE}" type="pres">
      <dgm:prSet presAssocID="{124C931F-DC9D-47C2-B836-A5B54D8A904B}" presName="dummyConnPt" presStyleCnt="0"/>
      <dgm:spPr/>
    </dgm:pt>
    <dgm:pt modelId="{2A37DF4A-C2BB-4A6E-9C96-9C3D9C390B9F}" type="pres">
      <dgm:prSet presAssocID="{124C931F-DC9D-47C2-B836-A5B54D8A904B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239EE6F2-9405-4EC7-AA1B-2D2B97A6C02E}" type="presOf" srcId="{0DA4709D-F396-4BDB-B39C-A8EC052DE9AD}" destId="{710BB0E5-38F6-41F5-9765-D09D7A2FD81C}" srcOrd="0" destOrd="0" presId="urn:microsoft.com/office/officeart/2005/8/layout/bProcess4"/>
    <dgm:cxn modelId="{0357061B-544A-4B38-8C46-A71CFB0667D0}" type="presOf" srcId="{23E5A955-5B58-47EF-9142-B57EFC15F6B5}" destId="{F89592D9-84E6-4643-B7E6-48A45F43561F}" srcOrd="0" destOrd="0" presId="urn:microsoft.com/office/officeart/2005/8/layout/bProcess4"/>
    <dgm:cxn modelId="{2E1111A5-7830-4F4C-A8A6-E0591028C4BC}" type="presOf" srcId="{06FC5949-B1B2-4E3E-B540-FF78BC049388}" destId="{FD55F948-639E-4B04-A557-628077605AB6}" srcOrd="0" destOrd="0" presId="urn:microsoft.com/office/officeart/2005/8/layout/bProcess4"/>
    <dgm:cxn modelId="{75C4D3C7-BFB3-43C4-9D4D-D21425362DCF}" type="presOf" srcId="{22CD5AAA-F135-4A58-BB98-A0373691D32D}" destId="{868B8E53-922E-40D8-AFCC-8FEAFD16452C}" srcOrd="0" destOrd="0" presId="urn:microsoft.com/office/officeart/2005/8/layout/bProcess4"/>
    <dgm:cxn modelId="{8F13999A-75B7-4C66-9C15-7EF60F58AF29}" type="presOf" srcId="{FFB0B997-2863-4D40-9F42-9F3ED31A13C6}" destId="{1FB349C2-9F49-49ED-A0AA-C8FBD073A0C0}" srcOrd="0" destOrd="0" presId="urn:microsoft.com/office/officeart/2005/8/layout/bProcess4"/>
    <dgm:cxn modelId="{C72CE36C-183C-4655-B2DE-FC1992849C1D}" type="presOf" srcId="{CE75C14D-F315-4475-9431-EB6B4B202384}" destId="{534780D2-6F14-4EB8-8773-147511795EF1}" srcOrd="0" destOrd="0" presId="urn:microsoft.com/office/officeart/2005/8/layout/bProcess4"/>
    <dgm:cxn modelId="{B8372B96-B587-45AE-8837-D5DE80EBCC54}" srcId="{0DA4709D-F396-4BDB-B39C-A8EC052DE9AD}" destId="{C54AA2BF-AF56-4A65-BA9D-C36F4FA9BFA2}" srcOrd="0" destOrd="0" parTransId="{1D859A77-B32A-40DE-9845-7229FD4E5842}" sibTransId="{4D05E0D1-ED99-4D96-8709-D4781F21C5A5}"/>
    <dgm:cxn modelId="{61722CA9-9A90-483F-AC1A-DE3F5FFD81E4}" srcId="{0DA4709D-F396-4BDB-B39C-A8EC052DE9AD}" destId="{93B10D05-9319-417C-88B5-B2C4E0256853}" srcOrd="4" destOrd="0" parTransId="{21360938-734C-4377-89BA-D12741621321}" sibTransId="{FFB0B997-2863-4D40-9F42-9F3ED31A13C6}"/>
    <dgm:cxn modelId="{B278C812-042C-4F1E-ACD2-040E83AAC98C}" type="presOf" srcId="{C54AA2BF-AF56-4A65-BA9D-C36F4FA9BFA2}" destId="{0D2B461D-9599-48D6-846C-FFEFA3C63ABF}" srcOrd="0" destOrd="0" presId="urn:microsoft.com/office/officeart/2005/8/layout/bProcess4"/>
    <dgm:cxn modelId="{EE69C60A-F246-46EB-93E5-99870E8AB2E0}" srcId="{0DA4709D-F396-4BDB-B39C-A8EC052DE9AD}" destId="{23E5A955-5B58-47EF-9142-B57EFC15F6B5}" srcOrd="1" destOrd="0" parTransId="{562D26D2-AF5F-4A88-BBC6-10E2B89CEDB3}" sibTransId="{D5EED2A0-490C-49C7-8B7A-087984333C35}"/>
    <dgm:cxn modelId="{D112E053-D966-4950-9BAF-F4B578A4B5B0}" type="presOf" srcId="{D5EED2A0-490C-49C7-8B7A-087984333C35}" destId="{FB9D0926-B942-424F-801B-64A1D80F9731}" srcOrd="0" destOrd="0" presId="urn:microsoft.com/office/officeart/2005/8/layout/bProcess4"/>
    <dgm:cxn modelId="{55013249-95F4-44F1-B82B-5387352B165E}" type="presOf" srcId="{BFC75B57-0627-47A0-AA5A-16D0BA1E0A29}" destId="{17994BA7-A233-4514-A524-633B45FD8E2C}" srcOrd="0" destOrd="0" presId="urn:microsoft.com/office/officeart/2005/8/layout/bProcess4"/>
    <dgm:cxn modelId="{DEE6EB69-9244-47DC-B6C8-F7C0903EBA3E}" type="presOf" srcId="{93B10D05-9319-417C-88B5-B2C4E0256853}" destId="{70A321C7-9922-4FF4-851F-F0BE6C37DC09}" srcOrd="0" destOrd="0" presId="urn:microsoft.com/office/officeart/2005/8/layout/bProcess4"/>
    <dgm:cxn modelId="{AC8EBAA0-571F-4BD6-A81E-8F2AE996CA89}" type="presOf" srcId="{14EFC09E-CD17-4D2C-AA1B-F0B532D093A4}" destId="{D7028E2F-85A4-4E94-9D37-2BA5D197F766}" srcOrd="0" destOrd="0" presId="urn:microsoft.com/office/officeart/2005/8/layout/bProcess4"/>
    <dgm:cxn modelId="{232FC9F2-98EB-4AE4-9CE1-E4E7A320272C}" srcId="{0DA4709D-F396-4BDB-B39C-A8EC052DE9AD}" destId="{14EFC09E-CD17-4D2C-AA1B-F0B532D093A4}" srcOrd="6" destOrd="0" parTransId="{4A7D4CAB-ACF2-4412-BA09-7D9B0A5B4D1C}" sibTransId="{BFC75B57-0627-47A0-AA5A-16D0BA1E0A29}"/>
    <dgm:cxn modelId="{0B3C37DA-BF53-4051-BBDE-0F658ECD8E88}" srcId="{0DA4709D-F396-4BDB-B39C-A8EC052DE9AD}" destId="{124C931F-DC9D-47C2-B836-A5B54D8A904B}" srcOrd="8" destOrd="0" parTransId="{AC0C59C6-2E19-48A4-A6FC-714E8CD06EEE}" sibTransId="{3CA26FFF-D965-4DBA-B47C-1033CB01074C}"/>
    <dgm:cxn modelId="{6A8E742C-C68C-49ED-A8DC-E733CDFC9462}" type="presOf" srcId="{4D05E0D1-ED99-4D96-8709-D4781F21C5A5}" destId="{740F3C8B-3FE1-42AE-A0AA-F8BA367209FD}" srcOrd="0" destOrd="0" presId="urn:microsoft.com/office/officeart/2005/8/layout/bProcess4"/>
    <dgm:cxn modelId="{73C8EF94-EE56-4059-8E00-92FDC709D46A}" type="presOf" srcId="{A7921ADF-38AD-4B14-952C-4FE4DA309C63}" destId="{01347ECB-4844-4948-92D8-C60DB78BFFB5}" srcOrd="0" destOrd="0" presId="urn:microsoft.com/office/officeart/2005/8/layout/bProcess4"/>
    <dgm:cxn modelId="{E33C030D-5F02-455E-B6ED-4FD1A9BF43E9}" type="presOf" srcId="{C173C6B2-E940-45BD-9E75-EF2383FAAA43}" destId="{0DAE84D8-D49D-4C2E-9E90-CD534439E039}" srcOrd="0" destOrd="0" presId="urn:microsoft.com/office/officeart/2005/8/layout/bProcess4"/>
    <dgm:cxn modelId="{08F82EEF-40C6-4EAA-8AA4-32FBB36E37C0}" type="presOf" srcId="{124C931F-DC9D-47C2-B836-A5B54D8A904B}" destId="{2A37DF4A-C2BB-4A6E-9C96-9C3D9C390B9F}" srcOrd="0" destOrd="0" presId="urn:microsoft.com/office/officeart/2005/8/layout/bProcess4"/>
    <dgm:cxn modelId="{01B59681-6CBD-4A81-A7FE-2C012970ADB6}" type="presOf" srcId="{FDAAE660-CDD7-4A96-AA2B-8655BA447D9C}" destId="{A8857A4A-78CE-4C30-93CC-3E26D4020C7A}" srcOrd="0" destOrd="0" presId="urn:microsoft.com/office/officeart/2005/8/layout/bProcess4"/>
    <dgm:cxn modelId="{898946E8-9FD1-48F4-9154-442CE9A3BE88}" type="presOf" srcId="{B88380F6-798A-43A4-AF87-50207BFCE20D}" destId="{BE96E6B0-EA20-4137-9520-389E76FCC62C}" srcOrd="0" destOrd="0" presId="urn:microsoft.com/office/officeart/2005/8/layout/bProcess4"/>
    <dgm:cxn modelId="{CE705B19-504B-49EE-81C0-26B82F27429F}" srcId="{0DA4709D-F396-4BDB-B39C-A8EC052DE9AD}" destId="{CE75C14D-F315-4475-9431-EB6B4B202384}" srcOrd="5" destOrd="0" parTransId="{8106A3F2-8E6B-483B-A6B5-6084A9B99753}" sibTransId="{FDAAE660-CDD7-4A96-AA2B-8655BA447D9C}"/>
    <dgm:cxn modelId="{2355B557-7B86-4A9E-B898-A0C22507189E}" srcId="{0DA4709D-F396-4BDB-B39C-A8EC052DE9AD}" destId="{6EBF78C9-4119-4EBD-8CB9-A6E659C35E0E}" srcOrd="3" destOrd="0" parTransId="{F8966208-66B0-4FAC-AB4A-951DD88A5DED}" sibTransId="{06FC5949-B1B2-4E3E-B540-FF78BC049388}"/>
    <dgm:cxn modelId="{C12AE3A0-BF5B-487D-8075-E6C544B5C167}" type="presOf" srcId="{6EBF78C9-4119-4EBD-8CB9-A6E659C35E0E}" destId="{1A70EB51-80A5-4643-BB1F-4331E92DF584}" srcOrd="0" destOrd="0" presId="urn:microsoft.com/office/officeart/2005/8/layout/bProcess4"/>
    <dgm:cxn modelId="{5A3FECCA-FB11-46B5-8538-581911741D40}" srcId="{0DA4709D-F396-4BDB-B39C-A8EC052DE9AD}" destId="{A7921ADF-38AD-4B14-952C-4FE4DA309C63}" srcOrd="2" destOrd="0" parTransId="{AB133BD5-48A4-43BA-8367-9BFB46363DF8}" sibTransId="{B88380F6-798A-43A4-AF87-50207BFCE20D}"/>
    <dgm:cxn modelId="{B4E54636-C6C5-49A8-8509-B79B4AF4EF28}" srcId="{0DA4709D-F396-4BDB-B39C-A8EC052DE9AD}" destId="{C173C6B2-E940-45BD-9E75-EF2383FAAA43}" srcOrd="7" destOrd="0" parTransId="{4E94706A-5D85-465C-ACEA-F3D9EC5A5CBE}" sibTransId="{22CD5AAA-F135-4A58-BB98-A0373691D32D}"/>
    <dgm:cxn modelId="{2A2BFE4F-61A7-486A-BF10-7F11302BAEF3}" type="presParOf" srcId="{710BB0E5-38F6-41F5-9765-D09D7A2FD81C}" destId="{E6DBB20D-1292-4E6C-BA3A-F1F96C1FC0AE}" srcOrd="0" destOrd="0" presId="urn:microsoft.com/office/officeart/2005/8/layout/bProcess4"/>
    <dgm:cxn modelId="{AA3F1B11-54C2-4178-836D-533F9350EA1E}" type="presParOf" srcId="{E6DBB20D-1292-4E6C-BA3A-F1F96C1FC0AE}" destId="{03CF636D-8249-4419-B3CD-53988F9AEEEE}" srcOrd="0" destOrd="0" presId="urn:microsoft.com/office/officeart/2005/8/layout/bProcess4"/>
    <dgm:cxn modelId="{86ED143E-5710-4818-9B32-923569AD6B2E}" type="presParOf" srcId="{E6DBB20D-1292-4E6C-BA3A-F1F96C1FC0AE}" destId="{0D2B461D-9599-48D6-846C-FFEFA3C63ABF}" srcOrd="1" destOrd="0" presId="urn:microsoft.com/office/officeart/2005/8/layout/bProcess4"/>
    <dgm:cxn modelId="{F41FF42F-FF1D-4E96-BB51-2E1BC7B20173}" type="presParOf" srcId="{710BB0E5-38F6-41F5-9765-D09D7A2FD81C}" destId="{740F3C8B-3FE1-42AE-A0AA-F8BA367209FD}" srcOrd="1" destOrd="0" presId="urn:microsoft.com/office/officeart/2005/8/layout/bProcess4"/>
    <dgm:cxn modelId="{D40DF480-36D8-44E3-AD10-0F7D7A52A5A7}" type="presParOf" srcId="{710BB0E5-38F6-41F5-9765-D09D7A2FD81C}" destId="{BE5A068F-AF42-4A07-820D-D02335BEDEE1}" srcOrd="2" destOrd="0" presId="urn:microsoft.com/office/officeart/2005/8/layout/bProcess4"/>
    <dgm:cxn modelId="{F9B09C32-5AEF-4084-AA62-B6048EDB4539}" type="presParOf" srcId="{BE5A068F-AF42-4A07-820D-D02335BEDEE1}" destId="{ABAE3EE2-A997-44AA-BA43-B915DEC873EB}" srcOrd="0" destOrd="0" presId="urn:microsoft.com/office/officeart/2005/8/layout/bProcess4"/>
    <dgm:cxn modelId="{8831DF00-C49A-4D2C-BAAB-C88C7D8F7E23}" type="presParOf" srcId="{BE5A068F-AF42-4A07-820D-D02335BEDEE1}" destId="{F89592D9-84E6-4643-B7E6-48A45F43561F}" srcOrd="1" destOrd="0" presId="urn:microsoft.com/office/officeart/2005/8/layout/bProcess4"/>
    <dgm:cxn modelId="{6F6DA802-DCBA-4B6F-984D-EBB14650BB3F}" type="presParOf" srcId="{710BB0E5-38F6-41F5-9765-D09D7A2FD81C}" destId="{FB9D0926-B942-424F-801B-64A1D80F9731}" srcOrd="3" destOrd="0" presId="urn:microsoft.com/office/officeart/2005/8/layout/bProcess4"/>
    <dgm:cxn modelId="{6B9C52B9-0649-4E6D-8E3D-5E1A2F36429B}" type="presParOf" srcId="{710BB0E5-38F6-41F5-9765-D09D7A2FD81C}" destId="{8DF9A8A5-2087-4745-9922-25CBAF3E50D9}" srcOrd="4" destOrd="0" presId="urn:microsoft.com/office/officeart/2005/8/layout/bProcess4"/>
    <dgm:cxn modelId="{3D7D2EA1-6700-4B73-89D7-96B696B102E8}" type="presParOf" srcId="{8DF9A8A5-2087-4745-9922-25CBAF3E50D9}" destId="{84A993EB-203C-412C-BE3A-DACAD764B8AE}" srcOrd="0" destOrd="0" presId="urn:microsoft.com/office/officeart/2005/8/layout/bProcess4"/>
    <dgm:cxn modelId="{22466FAE-DEB0-4289-B2B8-CBB735BC7BCE}" type="presParOf" srcId="{8DF9A8A5-2087-4745-9922-25CBAF3E50D9}" destId="{01347ECB-4844-4948-92D8-C60DB78BFFB5}" srcOrd="1" destOrd="0" presId="urn:microsoft.com/office/officeart/2005/8/layout/bProcess4"/>
    <dgm:cxn modelId="{F8B938A4-A353-4E1F-B8CB-8EBFC860828E}" type="presParOf" srcId="{710BB0E5-38F6-41F5-9765-D09D7A2FD81C}" destId="{BE96E6B0-EA20-4137-9520-389E76FCC62C}" srcOrd="5" destOrd="0" presId="urn:microsoft.com/office/officeart/2005/8/layout/bProcess4"/>
    <dgm:cxn modelId="{BAD0D105-10CC-48BF-9F6E-3FC1B68A9146}" type="presParOf" srcId="{710BB0E5-38F6-41F5-9765-D09D7A2FD81C}" destId="{4E134170-5279-4C6F-9999-38ECF6321F68}" srcOrd="6" destOrd="0" presId="urn:microsoft.com/office/officeart/2005/8/layout/bProcess4"/>
    <dgm:cxn modelId="{39BEB4A7-ADCA-4968-9B6E-24ECC312B1E3}" type="presParOf" srcId="{4E134170-5279-4C6F-9999-38ECF6321F68}" destId="{9151C6F7-5D91-45D4-A4A5-FB265DCE1442}" srcOrd="0" destOrd="0" presId="urn:microsoft.com/office/officeart/2005/8/layout/bProcess4"/>
    <dgm:cxn modelId="{A71DF61D-DEAD-4E29-A9A9-DA5E8427CC4E}" type="presParOf" srcId="{4E134170-5279-4C6F-9999-38ECF6321F68}" destId="{1A70EB51-80A5-4643-BB1F-4331E92DF584}" srcOrd="1" destOrd="0" presId="urn:microsoft.com/office/officeart/2005/8/layout/bProcess4"/>
    <dgm:cxn modelId="{5FA5D0FA-0321-463B-9E6C-F239222B6C94}" type="presParOf" srcId="{710BB0E5-38F6-41F5-9765-D09D7A2FD81C}" destId="{FD55F948-639E-4B04-A557-628077605AB6}" srcOrd="7" destOrd="0" presId="urn:microsoft.com/office/officeart/2005/8/layout/bProcess4"/>
    <dgm:cxn modelId="{BE664C2C-5FF6-44A3-85A0-EC9070D17548}" type="presParOf" srcId="{710BB0E5-38F6-41F5-9765-D09D7A2FD81C}" destId="{15C75A7F-71FD-4079-8BD4-058D6EC2A1F3}" srcOrd="8" destOrd="0" presId="urn:microsoft.com/office/officeart/2005/8/layout/bProcess4"/>
    <dgm:cxn modelId="{F056F87B-A981-4D34-B4F5-706881A23D18}" type="presParOf" srcId="{15C75A7F-71FD-4079-8BD4-058D6EC2A1F3}" destId="{79F4E136-F7FD-4C8B-88FB-9C2FE47B0E24}" srcOrd="0" destOrd="0" presId="urn:microsoft.com/office/officeart/2005/8/layout/bProcess4"/>
    <dgm:cxn modelId="{77C5CEA0-1085-403B-862B-F891A40D3239}" type="presParOf" srcId="{15C75A7F-71FD-4079-8BD4-058D6EC2A1F3}" destId="{70A321C7-9922-4FF4-851F-F0BE6C37DC09}" srcOrd="1" destOrd="0" presId="urn:microsoft.com/office/officeart/2005/8/layout/bProcess4"/>
    <dgm:cxn modelId="{47FA6788-D432-49F4-81F5-15C20BDC72C9}" type="presParOf" srcId="{710BB0E5-38F6-41F5-9765-D09D7A2FD81C}" destId="{1FB349C2-9F49-49ED-A0AA-C8FBD073A0C0}" srcOrd="9" destOrd="0" presId="urn:microsoft.com/office/officeart/2005/8/layout/bProcess4"/>
    <dgm:cxn modelId="{C0B5D128-E875-4E96-9F8D-B5C0FA29357E}" type="presParOf" srcId="{710BB0E5-38F6-41F5-9765-D09D7A2FD81C}" destId="{C6DF93FA-4356-4756-AAC5-290A19172A66}" srcOrd="10" destOrd="0" presId="urn:microsoft.com/office/officeart/2005/8/layout/bProcess4"/>
    <dgm:cxn modelId="{0ED7B4B5-1899-46CE-A9C3-B1D9398BC9F7}" type="presParOf" srcId="{C6DF93FA-4356-4756-AAC5-290A19172A66}" destId="{C6296F1E-AD5B-4B0E-AFAB-32ECEA6F5526}" srcOrd="0" destOrd="0" presId="urn:microsoft.com/office/officeart/2005/8/layout/bProcess4"/>
    <dgm:cxn modelId="{AE2E8119-B82F-4174-9EBB-E9FC8A0178C9}" type="presParOf" srcId="{C6DF93FA-4356-4756-AAC5-290A19172A66}" destId="{534780D2-6F14-4EB8-8773-147511795EF1}" srcOrd="1" destOrd="0" presId="urn:microsoft.com/office/officeart/2005/8/layout/bProcess4"/>
    <dgm:cxn modelId="{00EAEE1F-6104-4FB3-B831-2F229FAB0DDE}" type="presParOf" srcId="{710BB0E5-38F6-41F5-9765-D09D7A2FD81C}" destId="{A8857A4A-78CE-4C30-93CC-3E26D4020C7A}" srcOrd="11" destOrd="0" presId="urn:microsoft.com/office/officeart/2005/8/layout/bProcess4"/>
    <dgm:cxn modelId="{EFE54240-D42D-4D32-A0A7-C28D111960B1}" type="presParOf" srcId="{710BB0E5-38F6-41F5-9765-D09D7A2FD81C}" destId="{93DF2F71-58F5-468E-8BC4-FE4166A73B8F}" srcOrd="12" destOrd="0" presId="urn:microsoft.com/office/officeart/2005/8/layout/bProcess4"/>
    <dgm:cxn modelId="{62232951-030D-45FD-927B-1CF6247507E5}" type="presParOf" srcId="{93DF2F71-58F5-468E-8BC4-FE4166A73B8F}" destId="{596407F9-72B6-468F-82AB-4CD55CE6D31F}" srcOrd="0" destOrd="0" presId="urn:microsoft.com/office/officeart/2005/8/layout/bProcess4"/>
    <dgm:cxn modelId="{E8CF379C-A73F-463A-9317-422395FCBC4E}" type="presParOf" srcId="{93DF2F71-58F5-468E-8BC4-FE4166A73B8F}" destId="{D7028E2F-85A4-4E94-9D37-2BA5D197F766}" srcOrd="1" destOrd="0" presId="urn:microsoft.com/office/officeart/2005/8/layout/bProcess4"/>
    <dgm:cxn modelId="{4E77BCF2-1CAC-4A20-80C2-8656AEB59A75}" type="presParOf" srcId="{710BB0E5-38F6-41F5-9765-D09D7A2FD81C}" destId="{17994BA7-A233-4514-A524-633B45FD8E2C}" srcOrd="13" destOrd="0" presId="urn:microsoft.com/office/officeart/2005/8/layout/bProcess4"/>
    <dgm:cxn modelId="{2F5CA159-4F80-4819-AD91-15B9F414B76C}" type="presParOf" srcId="{710BB0E5-38F6-41F5-9765-D09D7A2FD81C}" destId="{21951B41-2929-43CF-871C-00AC2708EA2F}" srcOrd="14" destOrd="0" presId="urn:microsoft.com/office/officeart/2005/8/layout/bProcess4"/>
    <dgm:cxn modelId="{77DA380E-E3B9-4D81-8713-9EB38B3A4A47}" type="presParOf" srcId="{21951B41-2929-43CF-871C-00AC2708EA2F}" destId="{A9F589C1-468C-4DA6-A4AD-ED6DA043CCE3}" srcOrd="0" destOrd="0" presId="urn:microsoft.com/office/officeart/2005/8/layout/bProcess4"/>
    <dgm:cxn modelId="{73EDD6F0-D047-4C4A-B595-43EF4FBB578D}" type="presParOf" srcId="{21951B41-2929-43CF-871C-00AC2708EA2F}" destId="{0DAE84D8-D49D-4C2E-9E90-CD534439E039}" srcOrd="1" destOrd="0" presId="urn:microsoft.com/office/officeart/2005/8/layout/bProcess4"/>
    <dgm:cxn modelId="{54C3FBC4-CF98-4689-B9D9-3E214D43BE53}" type="presParOf" srcId="{710BB0E5-38F6-41F5-9765-D09D7A2FD81C}" destId="{868B8E53-922E-40D8-AFCC-8FEAFD16452C}" srcOrd="15" destOrd="0" presId="urn:microsoft.com/office/officeart/2005/8/layout/bProcess4"/>
    <dgm:cxn modelId="{A841A5D6-368F-4F3F-A346-7B48ABDD5459}" type="presParOf" srcId="{710BB0E5-38F6-41F5-9765-D09D7A2FD81C}" destId="{B3757C9D-9374-4C42-AE12-70D1789DD27F}" srcOrd="16" destOrd="0" presId="urn:microsoft.com/office/officeart/2005/8/layout/bProcess4"/>
    <dgm:cxn modelId="{C0B81118-9DF8-4DA7-9887-CAD39BDEF25B}" type="presParOf" srcId="{B3757C9D-9374-4C42-AE12-70D1789DD27F}" destId="{C6C26B72-64B7-4724-98B5-22C7FD1E4CFE}" srcOrd="0" destOrd="0" presId="urn:microsoft.com/office/officeart/2005/8/layout/bProcess4"/>
    <dgm:cxn modelId="{1F909C17-12A5-4776-B480-EE48746AFC86}" type="presParOf" srcId="{B3757C9D-9374-4C42-AE12-70D1789DD27F}" destId="{2A37DF4A-C2BB-4A6E-9C96-9C3D9C390B9F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A4709D-F396-4BDB-B39C-A8EC052DE9AD}" type="doc">
      <dgm:prSet loTypeId="urn:microsoft.com/office/officeart/2005/8/layout/bProcess4" loCatId="process" qsTypeId="urn:microsoft.com/office/officeart/2005/8/quickstyle/3d2#2" qsCatId="3D" csTypeId="urn:microsoft.com/office/officeart/2005/8/colors/colorful5" csCatId="colorful" phldr="1"/>
      <dgm:spPr/>
      <dgm:t>
        <a:bodyPr/>
        <a:lstStyle/>
        <a:p>
          <a:endParaRPr lang="hu-HU"/>
        </a:p>
      </dgm:t>
    </dgm:pt>
    <dgm:pt modelId="{C54AA2BF-AF56-4A65-BA9D-C36F4FA9BFA2}">
      <dgm:prSet phldrT="[Szöveg]"/>
      <dgm:spPr/>
      <dgm:t>
        <a:bodyPr/>
        <a:lstStyle/>
        <a:p>
          <a:r>
            <a:rPr lang="hu-HU" dirty="0" smtClean="0">
              <a:solidFill>
                <a:srgbClr val="C00000"/>
              </a:solidFill>
            </a:rPr>
            <a:t>Bizottság döntése megindításról</a:t>
          </a:r>
        </a:p>
        <a:p>
          <a:r>
            <a:rPr lang="hu-HU" dirty="0" smtClean="0">
              <a:solidFill>
                <a:srgbClr val="C00000"/>
              </a:solidFill>
            </a:rPr>
            <a:t>TÉNY ÉS JOGI INDOKOK KÖTÖTTSÉGE</a:t>
          </a:r>
          <a:endParaRPr lang="hu-HU" dirty="0">
            <a:solidFill>
              <a:srgbClr val="C00000"/>
            </a:solidFill>
          </a:endParaRPr>
        </a:p>
      </dgm:t>
    </dgm:pt>
    <dgm:pt modelId="{1D859A77-B32A-40DE-9845-7229FD4E5842}" type="parTrans" cxnId="{B8372B96-B587-45AE-8837-D5DE80EBCC54}">
      <dgm:prSet/>
      <dgm:spPr/>
      <dgm:t>
        <a:bodyPr/>
        <a:lstStyle/>
        <a:p>
          <a:endParaRPr lang="hu-HU"/>
        </a:p>
      </dgm:t>
    </dgm:pt>
    <dgm:pt modelId="{4D05E0D1-ED99-4D96-8709-D4781F21C5A5}" type="sibTrans" cxnId="{B8372B96-B587-45AE-8837-D5DE80EBCC54}">
      <dgm:prSet/>
      <dgm:spPr/>
      <dgm:t>
        <a:bodyPr/>
        <a:lstStyle/>
        <a:p>
          <a:endParaRPr lang="hu-HU"/>
        </a:p>
      </dgm:t>
    </dgm:pt>
    <dgm:pt modelId="{23E5A955-5B58-47EF-9142-B57EFC15F6B5}">
      <dgm:prSet phldrT="[Szöveg]"/>
      <dgm:spPr/>
      <dgm:t>
        <a:bodyPr/>
        <a:lstStyle/>
        <a:p>
          <a:r>
            <a:rPr lang="hu-HU" dirty="0" smtClean="0">
              <a:solidFill>
                <a:srgbClr val="C00000"/>
              </a:solidFill>
            </a:rPr>
            <a:t>Bizottság VS. tagállam</a:t>
          </a:r>
          <a:endParaRPr lang="hu-HU" dirty="0">
            <a:solidFill>
              <a:srgbClr val="C00000"/>
            </a:solidFill>
          </a:endParaRPr>
        </a:p>
      </dgm:t>
    </dgm:pt>
    <dgm:pt modelId="{562D26D2-AF5F-4A88-BBC6-10E2B89CEDB3}" type="parTrans" cxnId="{EE69C60A-F246-46EB-93E5-99870E8AB2E0}">
      <dgm:prSet/>
      <dgm:spPr/>
      <dgm:t>
        <a:bodyPr/>
        <a:lstStyle/>
        <a:p>
          <a:endParaRPr lang="hu-HU"/>
        </a:p>
      </dgm:t>
    </dgm:pt>
    <dgm:pt modelId="{D5EED2A0-490C-49C7-8B7A-087984333C35}" type="sibTrans" cxnId="{EE69C60A-F246-46EB-93E5-99870E8AB2E0}">
      <dgm:prSet/>
      <dgm:spPr/>
      <dgm:t>
        <a:bodyPr/>
        <a:lstStyle/>
        <a:p>
          <a:endParaRPr lang="hu-HU"/>
        </a:p>
      </dgm:t>
    </dgm:pt>
    <dgm:pt modelId="{A7921ADF-38AD-4B14-952C-4FE4DA309C63}">
      <dgm:prSet phldrT="[Szöveg]"/>
      <dgm:spPr/>
      <dgm:t>
        <a:bodyPr/>
        <a:lstStyle/>
        <a:p>
          <a:r>
            <a:rPr lang="hu-HU" dirty="0" smtClean="0">
              <a:solidFill>
                <a:srgbClr val="C00000"/>
              </a:solidFill>
            </a:rPr>
            <a:t>ÍRÁSBELI SZAKASZ:</a:t>
          </a:r>
        </a:p>
        <a:p>
          <a:r>
            <a:rPr lang="hu-HU" dirty="0" smtClean="0">
              <a:solidFill>
                <a:srgbClr val="C00000"/>
              </a:solidFill>
            </a:rPr>
            <a:t>Egyszeri viszontválasz</a:t>
          </a:r>
          <a:endParaRPr lang="hu-HU" dirty="0">
            <a:solidFill>
              <a:srgbClr val="C00000"/>
            </a:solidFill>
          </a:endParaRPr>
        </a:p>
      </dgm:t>
    </dgm:pt>
    <dgm:pt modelId="{AB133BD5-48A4-43BA-8367-9BFB46363DF8}" type="parTrans" cxnId="{5A3FECCA-FB11-46B5-8538-581911741D40}">
      <dgm:prSet/>
      <dgm:spPr/>
      <dgm:t>
        <a:bodyPr/>
        <a:lstStyle/>
        <a:p>
          <a:endParaRPr lang="hu-HU"/>
        </a:p>
      </dgm:t>
    </dgm:pt>
    <dgm:pt modelId="{B88380F6-798A-43A4-AF87-50207BFCE20D}" type="sibTrans" cxnId="{5A3FECCA-FB11-46B5-8538-581911741D40}">
      <dgm:prSet/>
      <dgm:spPr/>
      <dgm:t>
        <a:bodyPr/>
        <a:lstStyle/>
        <a:p>
          <a:endParaRPr lang="hu-HU"/>
        </a:p>
      </dgm:t>
    </dgm:pt>
    <dgm:pt modelId="{6EBF78C9-4119-4EBD-8CB9-A6E659C35E0E}">
      <dgm:prSet phldrT="[Szöveg]"/>
      <dgm:spPr/>
      <dgm:t>
        <a:bodyPr/>
        <a:lstStyle/>
        <a:p>
          <a:r>
            <a:rPr lang="hu-HU" dirty="0" smtClean="0">
              <a:solidFill>
                <a:schemeClr val="bg1"/>
              </a:solidFill>
            </a:rPr>
            <a:t>SZÓBELI SZAKASZ:</a:t>
          </a:r>
        </a:p>
        <a:p>
          <a:r>
            <a:rPr lang="hu-HU" dirty="0" smtClean="0">
              <a:solidFill>
                <a:schemeClr val="bg1"/>
              </a:solidFill>
            </a:rPr>
            <a:t>Írásbeli érvek fenntartása vagy kiegészítése</a:t>
          </a:r>
          <a:endParaRPr lang="hu-HU" dirty="0">
            <a:solidFill>
              <a:schemeClr val="bg1"/>
            </a:solidFill>
          </a:endParaRPr>
        </a:p>
      </dgm:t>
    </dgm:pt>
    <dgm:pt modelId="{F8966208-66B0-4FAC-AB4A-951DD88A5DED}" type="parTrans" cxnId="{2355B557-7B86-4A9E-B898-A0C22507189E}">
      <dgm:prSet/>
      <dgm:spPr/>
      <dgm:t>
        <a:bodyPr/>
        <a:lstStyle/>
        <a:p>
          <a:endParaRPr lang="hu-HU"/>
        </a:p>
      </dgm:t>
    </dgm:pt>
    <dgm:pt modelId="{06FC5949-B1B2-4E3E-B540-FF78BC049388}" type="sibTrans" cxnId="{2355B557-7B86-4A9E-B898-A0C22507189E}">
      <dgm:prSet/>
      <dgm:spPr/>
      <dgm:t>
        <a:bodyPr/>
        <a:lstStyle/>
        <a:p>
          <a:endParaRPr lang="hu-HU"/>
        </a:p>
      </dgm:t>
    </dgm:pt>
    <dgm:pt modelId="{93B10D05-9319-417C-88B5-B2C4E0256853}">
      <dgm:prSet phldrT="[Szöveg]"/>
      <dgm:spPr/>
      <dgm:t>
        <a:bodyPr/>
        <a:lstStyle/>
        <a:p>
          <a:r>
            <a:rPr lang="hu-HU" cap="small" baseline="0" dirty="0" smtClean="0">
              <a:solidFill>
                <a:schemeClr val="bg1"/>
              </a:solidFill>
            </a:rPr>
            <a:t>Bizonyítás és főtanácsnok </a:t>
          </a:r>
          <a:r>
            <a:rPr lang="hu-HU" dirty="0" smtClean="0">
              <a:solidFill>
                <a:schemeClr val="bg1"/>
              </a:solidFill>
            </a:rPr>
            <a:t>igénybevétele szükség szerint</a:t>
          </a:r>
          <a:endParaRPr lang="hu-HU" dirty="0">
            <a:solidFill>
              <a:schemeClr val="bg1"/>
            </a:solidFill>
          </a:endParaRPr>
        </a:p>
      </dgm:t>
    </dgm:pt>
    <dgm:pt modelId="{21360938-734C-4377-89BA-D12741621321}" type="parTrans" cxnId="{61722CA9-9A90-483F-AC1A-DE3F5FFD81E4}">
      <dgm:prSet/>
      <dgm:spPr/>
      <dgm:t>
        <a:bodyPr/>
        <a:lstStyle/>
        <a:p>
          <a:endParaRPr lang="hu-HU"/>
        </a:p>
      </dgm:t>
    </dgm:pt>
    <dgm:pt modelId="{FFB0B997-2863-4D40-9F42-9F3ED31A13C6}" type="sibTrans" cxnId="{61722CA9-9A90-483F-AC1A-DE3F5FFD81E4}">
      <dgm:prSet/>
      <dgm:spPr/>
      <dgm:t>
        <a:bodyPr/>
        <a:lstStyle/>
        <a:p>
          <a:endParaRPr lang="hu-HU"/>
        </a:p>
      </dgm:t>
    </dgm:pt>
    <dgm:pt modelId="{CE75C14D-F315-4475-9431-EB6B4B202384}">
      <dgm:prSet phldrT="[Szöveg]"/>
      <dgm:spPr/>
      <dgm:t>
        <a:bodyPr/>
        <a:lstStyle/>
        <a:p>
          <a:r>
            <a:rPr lang="hu-HU" dirty="0" smtClean="0">
              <a:solidFill>
                <a:schemeClr val="bg1"/>
              </a:solidFill>
            </a:rPr>
            <a:t>HATÁROZAT:</a:t>
          </a:r>
        </a:p>
        <a:p>
          <a:endParaRPr lang="hu-HU" dirty="0">
            <a:solidFill>
              <a:schemeClr val="bg1"/>
            </a:solidFill>
          </a:endParaRPr>
        </a:p>
      </dgm:t>
    </dgm:pt>
    <dgm:pt modelId="{8106A3F2-8E6B-483B-A6B5-6084A9B99753}" type="parTrans" cxnId="{CE705B19-504B-49EE-81C0-26B82F27429F}">
      <dgm:prSet/>
      <dgm:spPr/>
      <dgm:t>
        <a:bodyPr/>
        <a:lstStyle/>
        <a:p>
          <a:endParaRPr lang="hu-HU"/>
        </a:p>
      </dgm:t>
    </dgm:pt>
    <dgm:pt modelId="{FDAAE660-CDD7-4A96-AA2B-8655BA447D9C}" type="sibTrans" cxnId="{CE705B19-504B-49EE-81C0-26B82F27429F}">
      <dgm:prSet/>
      <dgm:spPr/>
      <dgm:t>
        <a:bodyPr/>
        <a:lstStyle/>
        <a:p>
          <a:endParaRPr lang="hu-HU"/>
        </a:p>
      </dgm:t>
    </dgm:pt>
    <dgm:pt modelId="{710BB0E5-38F6-41F5-9765-D09D7A2FD81C}" type="pres">
      <dgm:prSet presAssocID="{0DA4709D-F396-4BDB-B39C-A8EC052DE9AD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hu-HU"/>
        </a:p>
      </dgm:t>
    </dgm:pt>
    <dgm:pt modelId="{E6DBB20D-1292-4E6C-BA3A-F1F96C1FC0AE}" type="pres">
      <dgm:prSet presAssocID="{C54AA2BF-AF56-4A65-BA9D-C36F4FA9BFA2}" presName="compNode" presStyleCnt="0"/>
      <dgm:spPr/>
    </dgm:pt>
    <dgm:pt modelId="{03CF636D-8249-4419-B3CD-53988F9AEEEE}" type="pres">
      <dgm:prSet presAssocID="{C54AA2BF-AF56-4A65-BA9D-C36F4FA9BFA2}" presName="dummyConnPt" presStyleCnt="0"/>
      <dgm:spPr/>
    </dgm:pt>
    <dgm:pt modelId="{0D2B461D-9599-48D6-846C-FFEFA3C63ABF}" type="pres">
      <dgm:prSet presAssocID="{C54AA2BF-AF56-4A65-BA9D-C36F4FA9BFA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40F3C8B-3FE1-42AE-A0AA-F8BA367209FD}" type="pres">
      <dgm:prSet presAssocID="{4D05E0D1-ED99-4D96-8709-D4781F21C5A5}" presName="sibTrans" presStyleLbl="bgSibTrans2D1" presStyleIdx="0" presStyleCnt="5"/>
      <dgm:spPr/>
      <dgm:t>
        <a:bodyPr/>
        <a:lstStyle/>
        <a:p>
          <a:endParaRPr lang="hu-HU"/>
        </a:p>
      </dgm:t>
    </dgm:pt>
    <dgm:pt modelId="{BE5A068F-AF42-4A07-820D-D02335BEDEE1}" type="pres">
      <dgm:prSet presAssocID="{23E5A955-5B58-47EF-9142-B57EFC15F6B5}" presName="compNode" presStyleCnt="0"/>
      <dgm:spPr/>
    </dgm:pt>
    <dgm:pt modelId="{ABAE3EE2-A997-44AA-BA43-B915DEC873EB}" type="pres">
      <dgm:prSet presAssocID="{23E5A955-5B58-47EF-9142-B57EFC15F6B5}" presName="dummyConnPt" presStyleCnt="0"/>
      <dgm:spPr/>
    </dgm:pt>
    <dgm:pt modelId="{F89592D9-84E6-4643-B7E6-48A45F43561F}" type="pres">
      <dgm:prSet presAssocID="{23E5A955-5B58-47EF-9142-B57EFC15F6B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B9D0926-B942-424F-801B-64A1D80F9731}" type="pres">
      <dgm:prSet presAssocID="{D5EED2A0-490C-49C7-8B7A-087984333C35}" presName="sibTrans" presStyleLbl="bgSibTrans2D1" presStyleIdx="1" presStyleCnt="5"/>
      <dgm:spPr/>
      <dgm:t>
        <a:bodyPr/>
        <a:lstStyle/>
        <a:p>
          <a:endParaRPr lang="hu-HU"/>
        </a:p>
      </dgm:t>
    </dgm:pt>
    <dgm:pt modelId="{8DF9A8A5-2087-4745-9922-25CBAF3E50D9}" type="pres">
      <dgm:prSet presAssocID="{A7921ADF-38AD-4B14-952C-4FE4DA309C63}" presName="compNode" presStyleCnt="0"/>
      <dgm:spPr/>
    </dgm:pt>
    <dgm:pt modelId="{84A993EB-203C-412C-BE3A-DACAD764B8AE}" type="pres">
      <dgm:prSet presAssocID="{A7921ADF-38AD-4B14-952C-4FE4DA309C63}" presName="dummyConnPt" presStyleCnt="0"/>
      <dgm:spPr/>
    </dgm:pt>
    <dgm:pt modelId="{01347ECB-4844-4948-92D8-C60DB78BFFB5}" type="pres">
      <dgm:prSet presAssocID="{A7921ADF-38AD-4B14-952C-4FE4DA309C6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E96E6B0-EA20-4137-9520-389E76FCC62C}" type="pres">
      <dgm:prSet presAssocID="{B88380F6-798A-43A4-AF87-50207BFCE20D}" presName="sibTrans" presStyleLbl="bgSibTrans2D1" presStyleIdx="2" presStyleCnt="5"/>
      <dgm:spPr/>
      <dgm:t>
        <a:bodyPr/>
        <a:lstStyle/>
        <a:p>
          <a:endParaRPr lang="hu-HU"/>
        </a:p>
      </dgm:t>
    </dgm:pt>
    <dgm:pt modelId="{4E134170-5279-4C6F-9999-38ECF6321F68}" type="pres">
      <dgm:prSet presAssocID="{6EBF78C9-4119-4EBD-8CB9-A6E659C35E0E}" presName="compNode" presStyleCnt="0"/>
      <dgm:spPr/>
    </dgm:pt>
    <dgm:pt modelId="{9151C6F7-5D91-45D4-A4A5-FB265DCE1442}" type="pres">
      <dgm:prSet presAssocID="{6EBF78C9-4119-4EBD-8CB9-A6E659C35E0E}" presName="dummyConnPt" presStyleCnt="0"/>
      <dgm:spPr/>
    </dgm:pt>
    <dgm:pt modelId="{1A70EB51-80A5-4643-BB1F-4331E92DF584}" type="pres">
      <dgm:prSet presAssocID="{6EBF78C9-4119-4EBD-8CB9-A6E659C35E0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D55F948-639E-4B04-A557-628077605AB6}" type="pres">
      <dgm:prSet presAssocID="{06FC5949-B1B2-4E3E-B540-FF78BC049388}" presName="sibTrans" presStyleLbl="bgSibTrans2D1" presStyleIdx="3" presStyleCnt="5"/>
      <dgm:spPr/>
      <dgm:t>
        <a:bodyPr/>
        <a:lstStyle/>
        <a:p>
          <a:endParaRPr lang="hu-HU"/>
        </a:p>
      </dgm:t>
    </dgm:pt>
    <dgm:pt modelId="{15C75A7F-71FD-4079-8BD4-058D6EC2A1F3}" type="pres">
      <dgm:prSet presAssocID="{93B10D05-9319-417C-88B5-B2C4E0256853}" presName="compNode" presStyleCnt="0"/>
      <dgm:spPr/>
    </dgm:pt>
    <dgm:pt modelId="{79F4E136-F7FD-4C8B-88FB-9C2FE47B0E24}" type="pres">
      <dgm:prSet presAssocID="{93B10D05-9319-417C-88B5-B2C4E0256853}" presName="dummyConnPt" presStyleCnt="0"/>
      <dgm:spPr/>
    </dgm:pt>
    <dgm:pt modelId="{70A321C7-9922-4FF4-851F-F0BE6C37DC09}" type="pres">
      <dgm:prSet presAssocID="{93B10D05-9319-417C-88B5-B2C4E0256853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FB349C2-9F49-49ED-A0AA-C8FBD073A0C0}" type="pres">
      <dgm:prSet presAssocID="{FFB0B997-2863-4D40-9F42-9F3ED31A13C6}" presName="sibTrans" presStyleLbl="bgSibTrans2D1" presStyleIdx="4" presStyleCnt="5"/>
      <dgm:spPr/>
      <dgm:t>
        <a:bodyPr/>
        <a:lstStyle/>
        <a:p>
          <a:endParaRPr lang="hu-HU"/>
        </a:p>
      </dgm:t>
    </dgm:pt>
    <dgm:pt modelId="{C6DF93FA-4356-4756-AAC5-290A19172A66}" type="pres">
      <dgm:prSet presAssocID="{CE75C14D-F315-4475-9431-EB6B4B202384}" presName="compNode" presStyleCnt="0"/>
      <dgm:spPr/>
    </dgm:pt>
    <dgm:pt modelId="{C6296F1E-AD5B-4B0E-AFAB-32ECEA6F5526}" type="pres">
      <dgm:prSet presAssocID="{CE75C14D-F315-4475-9431-EB6B4B202384}" presName="dummyConnPt" presStyleCnt="0"/>
      <dgm:spPr/>
    </dgm:pt>
    <dgm:pt modelId="{534780D2-6F14-4EB8-8773-147511795EF1}" type="pres">
      <dgm:prSet presAssocID="{CE75C14D-F315-4475-9431-EB6B4B20238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280EA248-A503-4CF1-9E4B-8BA0CBB4B0C4}" type="presOf" srcId="{6EBF78C9-4119-4EBD-8CB9-A6E659C35E0E}" destId="{1A70EB51-80A5-4643-BB1F-4331E92DF584}" srcOrd="0" destOrd="0" presId="urn:microsoft.com/office/officeart/2005/8/layout/bProcess4"/>
    <dgm:cxn modelId="{B8372B96-B587-45AE-8837-D5DE80EBCC54}" srcId="{0DA4709D-F396-4BDB-B39C-A8EC052DE9AD}" destId="{C54AA2BF-AF56-4A65-BA9D-C36F4FA9BFA2}" srcOrd="0" destOrd="0" parTransId="{1D859A77-B32A-40DE-9845-7229FD4E5842}" sibTransId="{4D05E0D1-ED99-4D96-8709-D4781F21C5A5}"/>
    <dgm:cxn modelId="{B9BE18E7-A25C-4549-9181-19F03C13A4C8}" type="presOf" srcId="{FFB0B997-2863-4D40-9F42-9F3ED31A13C6}" destId="{1FB349C2-9F49-49ED-A0AA-C8FBD073A0C0}" srcOrd="0" destOrd="0" presId="urn:microsoft.com/office/officeart/2005/8/layout/bProcess4"/>
    <dgm:cxn modelId="{B1507FCB-B9F1-4038-8FCA-C1BAF16D94AA}" type="presOf" srcId="{06FC5949-B1B2-4E3E-B540-FF78BC049388}" destId="{FD55F948-639E-4B04-A557-628077605AB6}" srcOrd="0" destOrd="0" presId="urn:microsoft.com/office/officeart/2005/8/layout/bProcess4"/>
    <dgm:cxn modelId="{543F2F09-279B-4510-92EF-97F0F1B458AA}" type="presOf" srcId="{C54AA2BF-AF56-4A65-BA9D-C36F4FA9BFA2}" destId="{0D2B461D-9599-48D6-846C-FFEFA3C63ABF}" srcOrd="0" destOrd="0" presId="urn:microsoft.com/office/officeart/2005/8/layout/bProcess4"/>
    <dgm:cxn modelId="{2355B557-7B86-4A9E-B898-A0C22507189E}" srcId="{0DA4709D-F396-4BDB-B39C-A8EC052DE9AD}" destId="{6EBF78C9-4119-4EBD-8CB9-A6E659C35E0E}" srcOrd="3" destOrd="0" parTransId="{F8966208-66B0-4FAC-AB4A-951DD88A5DED}" sibTransId="{06FC5949-B1B2-4E3E-B540-FF78BC049388}"/>
    <dgm:cxn modelId="{A362EFDB-5B74-4760-ACCC-95CB3FD6952C}" type="presOf" srcId="{0DA4709D-F396-4BDB-B39C-A8EC052DE9AD}" destId="{710BB0E5-38F6-41F5-9765-D09D7A2FD81C}" srcOrd="0" destOrd="0" presId="urn:microsoft.com/office/officeart/2005/8/layout/bProcess4"/>
    <dgm:cxn modelId="{5A3FECCA-FB11-46B5-8538-581911741D40}" srcId="{0DA4709D-F396-4BDB-B39C-A8EC052DE9AD}" destId="{A7921ADF-38AD-4B14-952C-4FE4DA309C63}" srcOrd="2" destOrd="0" parTransId="{AB133BD5-48A4-43BA-8367-9BFB46363DF8}" sibTransId="{B88380F6-798A-43A4-AF87-50207BFCE20D}"/>
    <dgm:cxn modelId="{CE705B19-504B-49EE-81C0-26B82F27429F}" srcId="{0DA4709D-F396-4BDB-B39C-A8EC052DE9AD}" destId="{CE75C14D-F315-4475-9431-EB6B4B202384}" srcOrd="5" destOrd="0" parTransId="{8106A3F2-8E6B-483B-A6B5-6084A9B99753}" sibTransId="{FDAAE660-CDD7-4A96-AA2B-8655BA447D9C}"/>
    <dgm:cxn modelId="{ABDC45D7-2B86-485A-8AAE-9922A4748B4A}" type="presOf" srcId="{B88380F6-798A-43A4-AF87-50207BFCE20D}" destId="{BE96E6B0-EA20-4137-9520-389E76FCC62C}" srcOrd="0" destOrd="0" presId="urn:microsoft.com/office/officeart/2005/8/layout/bProcess4"/>
    <dgm:cxn modelId="{5B685BD0-8599-43B1-9EEB-A6EA5B89F042}" type="presOf" srcId="{CE75C14D-F315-4475-9431-EB6B4B202384}" destId="{534780D2-6F14-4EB8-8773-147511795EF1}" srcOrd="0" destOrd="0" presId="urn:microsoft.com/office/officeart/2005/8/layout/bProcess4"/>
    <dgm:cxn modelId="{F04E8580-6D7B-4E1C-8844-B380CF64D6A3}" type="presOf" srcId="{D5EED2A0-490C-49C7-8B7A-087984333C35}" destId="{FB9D0926-B942-424F-801B-64A1D80F9731}" srcOrd="0" destOrd="0" presId="urn:microsoft.com/office/officeart/2005/8/layout/bProcess4"/>
    <dgm:cxn modelId="{A883CB9F-66DE-4ADF-9D01-6FE0DF2C4EDA}" type="presOf" srcId="{4D05E0D1-ED99-4D96-8709-D4781F21C5A5}" destId="{740F3C8B-3FE1-42AE-A0AA-F8BA367209FD}" srcOrd="0" destOrd="0" presId="urn:microsoft.com/office/officeart/2005/8/layout/bProcess4"/>
    <dgm:cxn modelId="{EE69C60A-F246-46EB-93E5-99870E8AB2E0}" srcId="{0DA4709D-F396-4BDB-B39C-A8EC052DE9AD}" destId="{23E5A955-5B58-47EF-9142-B57EFC15F6B5}" srcOrd="1" destOrd="0" parTransId="{562D26D2-AF5F-4A88-BBC6-10E2B89CEDB3}" sibTransId="{D5EED2A0-490C-49C7-8B7A-087984333C35}"/>
    <dgm:cxn modelId="{349999A2-E39D-4D44-9313-25F7F3F0899C}" type="presOf" srcId="{93B10D05-9319-417C-88B5-B2C4E0256853}" destId="{70A321C7-9922-4FF4-851F-F0BE6C37DC09}" srcOrd="0" destOrd="0" presId="urn:microsoft.com/office/officeart/2005/8/layout/bProcess4"/>
    <dgm:cxn modelId="{0176D2B2-FFC5-4B79-8A24-583B175B4ED7}" type="presOf" srcId="{A7921ADF-38AD-4B14-952C-4FE4DA309C63}" destId="{01347ECB-4844-4948-92D8-C60DB78BFFB5}" srcOrd="0" destOrd="0" presId="urn:microsoft.com/office/officeart/2005/8/layout/bProcess4"/>
    <dgm:cxn modelId="{61722CA9-9A90-483F-AC1A-DE3F5FFD81E4}" srcId="{0DA4709D-F396-4BDB-B39C-A8EC052DE9AD}" destId="{93B10D05-9319-417C-88B5-B2C4E0256853}" srcOrd="4" destOrd="0" parTransId="{21360938-734C-4377-89BA-D12741621321}" sibTransId="{FFB0B997-2863-4D40-9F42-9F3ED31A13C6}"/>
    <dgm:cxn modelId="{5F6C2C9A-8AA8-4C7A-AD81-83375B499473}" type="presOf" srcId="{23E5A955-5B58-47EF-9142-B57EFC15F6B5}" destId="{F89592D9-84E6-4643-B7E6-48A45F43561F}" srcOrd="0" destOrd="0" presId="urn:microsoft.com/office/officeart/2005/8/layout/bProcess4"/>
    <dgm:cxn modelId="{053D622E-E1C4-4BDB-885B-4F6D142E77D9}" type="presParOf" srcId="{710BB0E5-38F6-41F5-9765-D09D7A2FD81C}" destId="{E6DBB20D-1292-4E6C-BA3A-F1F96C1FC0AE}" srcOrd="0" destOrd="0" presId="urn:microsoft.com/office/officeart/2005/8/layout/bProcess4"/>
    <dgm:cxn modelId="{373AEA4C-87D5-4163-997A-7B605A8C9572}" type="presParOf" srcId="{E6DBB20D-1292-4E6C-BA3A-F1F96C1FC0AE}" destId="{03CF636D-8249-4419-B3CD-53988F9AEEEE}" srcOrd="0" destOrd="0" presId="urn:microsoft.com/office/officeart/2005/8/layout/bProcess4"/>
    <dgm:cxn modelId="{5AD6803D-A64D-4CF0-9770-9553303615B7}" type="presParOf" srcId="{E6DBB20D-1292-4E6C-BA3A-F1F96C1FC0AE}" destId="{0D2B461D-9599-48D6-846C-FFEFA3C63ABF}" srcOrd="1" destOrd="0" presId="urn:microsoft.com/office/officeart/2005/8/layout/bProcess4"/>
    <dgm:cxn modelId="{08C2E37C-4792-4C3E-8F67-1962F4890678}" type="presParOf" srcId="{710BB0E5-38F6-41F5-9765-D09D7A2FD81C}" destId="{740F3C8B-3FE1-42AE-A0AA-F8BA367209FD}" srcOrd="1" destOrd="0" presId="urn:microsoft.com/office/officeart/2005/8/layout/bProcess4"/>
    <dgm:cxn modelId="{E119918D-594C-4693-BB02-BFE9C210CD61}" type="presParOf" srcId="{710BB0E5-38F6-41F5-9765-D09D7A2FD81C}" destId="{BE5A068F-AF42-4A07-820D-D02335BEDEE1}" srcOrd="2" destOrd="0" presId="urn:microsoft.com/office/officeart/2005/8/layout/bProcess4"/>
    <dgm:cxn modelId="{8F46081E-748A-4793-85E6-1D0BC65376A3}" type="presParOf" srcId="{BE5A068F-AF42-4A07-820D-D02335BEDEE1}" destId="{ABAE3EE2-A997-44AA-BA43-B915DEC873EB}" srcOrd="0" destOrd="0" presId="urn:microsoft.com/office/officeart/2005/8/layout/bProcess4"/>
    <dgm:cxn modelId="{E3B8D12A-1E34-4B44-A849-FB9564A0D847}" type="presParOf" srcId="{BE5A068F-AF42-4A07-820D-D02335BEDEE1}" destId="{F89592D9-84E6-4643-B7E6-48A45F43561F}" srcOrd="1" destOrd="0" presId="urn:microsoft.com/office/officeart/2005/8/layout/bProcess4"/>
    <dgm:cxn modelId="{F5E7BA7E-522C-432D-A560-6616F7245B26}" type="presParOf" srcId="{710BB0E5-38F6-41F5-9765-D09D7A2FD81C}" destId="{FB9D0926-B942-424F-801B-64A1D80F9731}" srcOrd="3" destOrd="0" presId="urn:microsoft.com/office/officeart/2005/8/layout/bProcess4"/>
    <dgm:cxn modelId="{ADE537A5-1CBC-4665-B76D-B6DD521D268F}" type="presParOf" srcId="{710BB0E5-38F6-41F5-9765-D09D7A2FD81C}" destId="{8DF9A8A5-2087-4745-9922-25CBAF3E50D9}" srcOrd="4" destOrd="0" presId="urn:microsoft.com/office/officeart/2005/8/layout/bProcess4"/>
    <dgm:cxn modelId="{EE55D145-C419-4522-83E5-EE64C0E1C512}" type="presParOf" srcId="{8DF9A8A5-2087-4745-9922-25CBAF3E50D9}" destId="{84A993EB-203C-412C-BE3A-DACAD764B8AE}" srcOrd="0" destOrd="0" presId="urn:microsoft.com/office/officeart/2005/8/layout/bProcess4"/>
    <dgm:cxn modelId="{3105EB9F-F7A0-4B9F-A853-FD542C5D94B7}" type="presParOf" srcId="{8DF9A8A5-2087-4745-9922-25CBAF3E50D9}" destId="{01347ECB-4844-4948-92D8-C60DB78BFFB5}" srcOrd="1" destOrd="0" presId="urn:microsoft.com/office/officeart/2005/8/layout/bProcess4"/>
    <dgm:cxn modelId="{81513399-8132-4CB5-BFE9-3FF255DF8ABA}" type="presParOf" srcId="{710BB0E5-38F6-41F5-9765-D09D7A2FD81C}" destId="{BE96E6B0-EA20-4137-9520-389E76FCC62C}" srcOrd="5" destOrd="0" presId="urn:microsoft.com/office/officeart/2005/8/layout/bProcess4"/>
    <dgm:cxn modelId="{2B52F09B-5D5F-41FD-8DBE-667BEBDD78CB}" type="presParOf" srcId="{710BB0E5-38F6-41F5-9765-D09D7A2FD81C}" destId="{4E134170-5279-4C6F-9999-38ECF6321F68}" srcOrd="6" destOrd="0" presId="urn:microsoft.com/office/officeart/2005/8/layout/bProcess4"/>
    <dgm:cxn modelId="{BF5C5F96-E36A-462E-A61F-36E2A750BE9F}" type="presParOf" srcId="{4E134170-5279-4C6F-9999-38ECF6321F68}" destId="{9151C6F7-5D91-45D4-A4A5-FB265DCE1442}" srcOrd="0" destOrd="0" presId="urn:microsoft.com/office/officeart/2005/8/layout/bProcess4"/>
    <dgm:cxn modelId="{2B016DA1-8044-413B-9BDB-95E12A6F07D0}" type="presParOf" srcId="{4E134170-5279-4C6F-9999-38ECF6321F68}" destId="{1A70EB51-80A5-4643-BB1F-4331E92DF584}" srcOrd="1" destOrd="0" presId="urn:microsoft.com/office/officeart/2005/8/layout/bProcess4"/>
    <dgm:cxn modelId="{FD47C0E6-9FFB-477F-A2C0-AA031E109A10}" type="presParOf" srcId="{710BB0E5-38F6-41F5-9765-D09D7A2FD81C}" destId="{FD55F948-639E-4B04-A557-628077605AB6}" srcOrd="7" destOrd="0" presId="urn:microsoft.com/office/officeart/2005/8/layout/bProcess4"/>
    <dgm:cxn modelId="{E193DF88-3D80-402B-8E7B-0BFD445F9C0A}" type="presParOf" srcId="{710BB0E5-38F6-41F5-9765-D09D7A2FD81C}" destId="{15C75A7F-71FD-4079-8BD4-058D6EC2A1F3}" srcOrd="8" destOrd="0" presId="urn:microsoft.com/office/officeart/2005/8/layout/bProcess4"/>
    <dgm:cxn modelId="{E3045D66-3D6F-4348-AC49-102DD3A53938}" type="presParOf" srcId="{15C75A7F-71FD-4079-8BD4-058D6EC2A1F3}" destId="{79F4E136-F7FD-4C8B-88FB-9C2FE47B0E24}" srcOrd="0" destOrd="0" presId="urn:microsoft.com/office/officeart/2005/8/layout/bProcess4"/>
    <dgm:cxn modelId="{AB9740CB-6947-47F1-B6F5-7DDDD7CCDCC9}" type="presParOf" srcId="{15C75A7F-71FD-4079-8BD4-058D6EC2A1F3}" destId="{70A321C7-9922-4FF4-851F-F0BE6C37DC09}" srcOrd="1" destOrd="0" presId="urn:microsoft.com/office/officeart/2005/8/layout/bProcess4"/>
    <dgm:cxn modelId="{892A3AFA-ECF8-4505-B1A6-E4B370BED4BF}" type="presParOf" srcId="{710BB0E5-38F6-41F5-9765-D09D7A2FD81C}" destId="{1FB349C2-9F49-49ED-A0AA-C8FBD073A0C0}" srcOrd="9" destOrd="0" presId="urn:microsoft.com/office/officeart/2005/8/layout/bProcess4"/>
    <dgm:cxn modelId="{32499E5B-6114-4C76-B1E1-B62B2B90E980}" type="presParOf" srcId="{710BB0E5-38F6-41F5-9765-D09D7A2FD81C}" destId="{C6DF93FA-4356-4756-AAC5-290A19172A66}" srcOrd="10" destOrd="0" presId="urn:microsoft.com/office/officeart/2005/8/layout/bProcess4"/>
    <dgm:cxn modelId="{4B422AC0-A270-40D0-85B3-F32B9C71240B}" type="presParOf" srcId="{C6DF93FA-4356-4756-AAC5-290A19172A66}" destId="{C6296F1E-AD5B-4B0E-AFAB-32ECEA6F5526}" srcOrd="0" destOrd="0" presId="urn:microsoft.com/office/officeart/2005/8/layout/bProcess4"/>
    <dgm:cxn modelId="{5451582F-6AB0-48BB-A1AD-09D54AB1E99B}" type="presParOf" srcId="{C6DF93FA-4356-4756-AAC5-290A19172A66}" destId="{534780D2-6F14-4EB8-8773-147511795EF1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495BC3-605F-4150-BFE0-5D4C7090E49B}">
      <dsp:nvSpPr>
        <dsp:cNvPr id="0" name=""/>
        <dsp:cNvSpPr/>
      </dsp:nvSpPr>
      <dsp:spPr>
        <a:xfrm rot="10800000">
          <a:off x="0" y="0"/>
          <a:ext cx="4676508" cy="1332147"/>
        </a:xfrm>
        <a:prstGeom prst="trapezoid">
          <a:avLst>
            <a:gd name="adj" fmla="val 4388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b="1" u="none" kern="1200" dirty="0" smtClean="0">
              <a:solidFill>
                <a:schemeClr val="tx2"/>
              </a:solidFill>
            </a:rPr>
            <a:t>Eljárás kezdeményezése: Bizottság/ügynökség/panasz </a:t>
          </a:r>
          <a:endParaRPr lang="en-US" sz="1700" kern="1200" dirty="0">
            <a:solidFill>
              <a:schemeClr val="tx2"/>
            </a:solidFill>
          </a:endParaRPr>
        </a:p>
      </dsp:txBody>
      <dsp:txXfrm>
        <a:off x="818389" y="0"/>
        <a:ext cx="3039730" cy="1332147"/>
      </dsp:txXfrm>
    </dsp:sp>
    <dsp:sp modelId="{D7A59305-5BF0-4093-9B40-EC4832549405}">
      <dsp:nvSpPr>
        <dsp:cNvPr id="0" name=""/>
        <dsp:cNvSpPr/>
      </dsp:nvSpPr>
      <dsp:spPr>
        <a:xfrm rot="10800000">
          <a:off x="584563" y="1332148"/>
          <a:ext cx="3507381" cy="1332147"/>
        </a:xfrm>
        <a:prstGeom prst="trapezoid">
          <a:avLst>
            <a:gd name="adj" fmla="val 4388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b="1" kern="1200" dirty="0" smtClean="0">
              <a:solidFill>
                <a:schemeClr val="tx2"/>
              </a:solidFill>
            </a:rPr>
            <a:t>Informális bilaterális tárgyalások</a:t>
          </a:r>
          <a:endParaRPr lang="en-US" sz="1700" b="0" kern="1200" dirty="0">
            <a:solidFill>
              <a:schemeClr val="tx2"/>
            </a:solidFill>
          </a:endParaRPr>
        </a:p>
      </dsp:txBody>
      <dsp:txXfrm>
        <a:off x="1198355" y="1332148"/>
        <a:ext cx="2279798" cy="1332147"/>
      </dsp:txXfrm>
    </dsp:sp>
    <dsp:sp modelId="{2452C6DF-62B0-4B8D-955D-8686AA7241DB}">
      <dsp:nvSpPr>
        <dsp:cNvPr id="0" name=""/>
        <dsp:cNvSpPr/>
      </dsp:nvSpPr>
      <dsp:spPr>
        <a:xfrm rot="10800000">
          <a:off x="1169127" y="2664295"/>
          <a:ext cx="2338254" cy="1332147"/>
        </a:xfrm>
        <a:prstGeom prst="trapezoid">
          <a:avLst>
            <a:gd name="adj" fmla="val 4388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7200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b="1" kern="1200" dirty="0" smtClean="0">
              <a:solidFill>
                <a:schemeClr val="tx2"/>
              </a:solidFill>
            </a:rPr>
            <a:t>Per előtti formális egyeztetés</a:t>
          </a:r>
          <a:endParaRPr lang="en-US" sz="1700" b="0" kern="1200" dirty="0">
            <a:solidFill>
              <a:schemeClr val="tx2"/>
            </a:solidFill>
          </a:endParaRPr>
        </a:p>
      </dsp:txBody>
      <dsp:txXfrm>
        <a:off x="1578321" y="2664295"/>
        <a:ext cx="1519865" cy="1332147"/>
      </dsp:txXfrm>
    </dsp:sp>
    <dsp:sp modelId="{9437C4CF-9822-4E42-81D2-21D35B63A961}">
      <dsp:nvSpPr>
        <dsp:cNvPr id="0" name=""/>
        <dsp:cNvSpPr/>
      </dsp:nvSpPr>
      <dsp:spPr>
        <a:xfrm rot="10800000">
          <a:off x="1753690" y="3996443"/>
          <a:ext cx="1169127" cy="1332147"/>
        </a:xfrm>
        <a:prstGeom prst="trapezoid">
          <a:avLst>
            <a:gd name="adj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b="1" kern="1200" dirty="0" smtClean="0">
              <a:solidFill>
                <a:schemeClr val="tx2"/>
              </a:solidFill>
            </a:rPr>
            <a:t>EUB előtti per</a:t>
          </a:r>
          <a:endParaRPr lang="en-US" sz="1700" b="0" kern="1200" dirty="0">
            <a:solidFill>
              <a:schemeClr val="tx2"/>
            </a:solidFill>
          </a:endParaRPr>
        </a:p>
      </dsp:txBody>
      <dsp:txXfrm>
        <a:off x="1753690" y="3996443"/>
        <a:ext cx="1169127" cy="133214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0F3C8B-3FE1-42AE-A0AA-F8BA367209FD}">
      <dsp:nvSpPr>
        <dsp:cNvPr id="0" name=""/>
        <dsp:cNvSpPr/>
      </dsp:nvSpPr>
      <dsp:spPr>
        <a:xfrm rot="5400000">
          <a:off x="140520" y="1057553"/>
          <a:ext cx="1652203" cy="19931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2B461D-9599-48D6-846C-FFEFA3C63ABF}">
      <dsp:nvSpPr>
        <dsp:cNvPr id="0" name=""/>
        <dsp:cNvSpPr/>
      </dsp:nvSpPr>
      <dsp:spPr>
        <a:xfrm>
          <a:off x="519350" y="1277"/>
          <a:ext cx="2214562" cy="13287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>
              <a:solidFill>
                <a:srgbClr val="C00000"/>
              </a:solidFill>
            </a:rPr>
            <a:t>Bizottság döntése megindításról</a:t>
          </a:r>
          <a:endParaRPr lang="hu-HU" sz="1500" kern="1200" dirty="0">
            <a:solidFill>
              <a:srgbClr val="C00000"/>
            </a:solidFill>
          </a:endParaRPr>
        </a:p>
      </dsp:txBody>
      <dsp:txXfrm>
        <a:off x="519350" y="1277"/>
        <a:ext cx="2214562" cy="1328737"/>
      </dsp:txXfrm>
    </dsp:sp>
    <dsp:sp modelId="{FB9D0926-B942-424F-801B-64A1D80F9731}">
      <dsp:nvSpPr>
        <dsp:cNvPr id="0" name=""/>
        <dsp:cNvSpPr/>
      </dsp:nvSpPr>
      <dsp:spPr>
        <a:xfrm rot="5400000">
          <a:off x="140520" y="2718475"/>
          <a:ext cx="1652203" cy="199310"/>
        </a:xfrm>
        <a:prstGeom prst="rect">
          <a:avLst/>
        </a:prstGeom>
        <a:solidFill>
          <a:schemeClr val="accent5">
            <a:hueOff val="465289"/>
            <a:satOff val="1599"/>
            <a:lumOff val="-7675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9592D9-84E6-4643-B7E6-48A45F43561F}">
      <dsp:nvSpPr>
        <dsp:cNvPr id="0" name=""/>
        <dsp:cNvSpPr/>
      </dsp:nvSpPr>
      <dsp:spPr>
        <a:xfrm>
          <a:off x="519350" y="1662199"/>
          <a:ext cx="2214562" cy="13287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407128"/>
                <a:satOff val="1399"/>
                <a:lumOff val="-6716"/>
                <a:alphaOff val="0"/>
                <a:shade val="70000"/>
                <a:satMod val="150000"/>
              </a:schemeClr>
            </a:gs>
            <a:gs pos="34000">
              <a:schemeClr val="accent5">
                <a:hueOff val="407128"/>
                <a:satOff val="1399"/>
                <a:lumOff val="-6716"/>
                <a:alphaOff val="0"/>
                <a:shade val="70000"/>
                <a:satMod val="140000"/>
              </a:schemeClr>
            </a:gs>
            <a:gs pos="70000">
              <a:schemeClr val="accent5">
                <a:hueOff val="407128"/>
                <a:satOff val="1399"/>
                <a:lumOff val="-6716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407128"/>
                <a:satOff val="1399"/>
                <a:lumOff val="-6716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>
              <a:solidFill>
                <a:srgbClr val="C00000"/>
              </a:solidFill>
            </a:rPr>
            <a:t>FIGYELMEZTETŐ LEVÉL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>
              <a:solidFill>
                <a:srgbClr val="C00000"/>
              </a:solidFill>
            </a:rPr>
            <a:t>(Bizottság körülírja jogsértést)</a:t>
          </a:r>
          <a:endParaRPr lang="hu-HU" sz="1500" kern="1200" dirty="0">
            <a:solidFill>
              <a:srgbClr val="C00000"/>
            </a:solidFill>
          </a:endParaRPr>
        </a:p>
      </dsp:txBody>
      <dsp:txXfrm>
        <a:off x="519350" y="1662199"/>
        <a:ext cx="2214562" cy="1328737"/>
      </dsp:txXfrm>
    </dsp:sp>
    <dsp:sp modelId="{BE96E6B0-EA20-4137-9520-389E76FCC62C}">
      <dsp:nvSpPr>
        <dsp:cNvPr id="0" name=""/>
        <dsp:cNvSpPr/>
      </dsp:nvSpPr>
      <dsp:spPr>
        <a:xfrm>
          <a:off x="970981" y="3548936"/>
          <a:ext cx="2936649" cy="199310"/>
        </a:xfrm>
        <a:prstGeom prst="rect">
          <a:avLst/>
        </a:prstGeom>
        <a:solidFill>
          <a:schemeClr val="accent5">
            <a:hueOff val="930578"/>
            <a:satOff val="3199"/>
            <a:lumOff val="-1535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347ECB-4844-4948-92D8-C60DB78BFFB5}">
      <dsp:nvSpPr>
        <dsp:cNvPr id="0" name=""/>
        <dsp:cNvSpPr/>
      </dsp:nvSpPr>
      <dsp:spPr>
        <a:xfrm>
          <a:off x="519350" y="3323121"/>
          <a:ext cx="2214562" cy="13287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814256"/>
                <a:satOff val="2799"/>
                <a:lumOff val="-13432"/>
                <a:alphaOff val="0"/>
                <a:shade val="70000"/>
                <a:satMod val="150000"/>
              </a:schemeClr>
            </a:gs>
            <a:gs pos="34000">
              <a:schemeClr val="accent5">
                <a:hueOff val="814256"/>
                <a:satOff val="2799"/>
                <a:lumOff val="-13432"/>
                <a:alphaOff val="0"/>
                <a:shade val="70000"/>
                <a:satMod val="140000"/>
              </a:schemeClr>
            </a:gs>
            <a:gs pos="70000">
              <a:schemeClr val="accent5">
                <a:hueOff val="814256"/>
                <a:satOff val="2799"/>
                <a:lumOff val="-13432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814256"/>
                <a:satOff val="2799"/>
                <a:lumOff val="-13432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>
              <a:solidFill>
                <a:srgbClr val="C00000"/>
              </a:solidFill>
            </a:rPr>
            <a:t>Tagállamnak 2 hónapja van írásbeli észrevétel megtételére</a:t>
          </a:r>
          <a:endParaRPr lang="hu-HU" sz="1500" kern="1200" dirty="0">
            <a:solidFill>
              <a:srgbClr val="C00000"/>
            </a:solidFill>
          </a:endParaRPr>
        </a:p>
      </dsp:txBody>
      <dsp:txXfrm>
        <a:off x="519350" y="3323121"/>
        <a:ext cx="2214562" cy="1328737"/>
      </dsp:txXfrm>
    </dsp:sp>
    <dsp:sp modelId="{FD55F948-639E-4B04-A557-628077605AB6}">
      <dsp:nvSpPr>
        <dsp:cNvPr id="0" name=""/>
        <dsp:cNvSpPr/>
      </dsp:nvSpPr>
      <dsp:spPr>
        <a:xfrm rot="16200000">
          <a:off x="3085889" y="2718475"/>
          <a:ext cx="1652203" cy="199310"/>
        </a:xfrm>
        <a:prstGeom prst="rect">
          <a:avLst/>
        </a:prstGeom>
        <a:solidFill>
          <a:schemeClr val="accent5">
            <a:hueOff val="1395868"/>
            <a:satOff val="4798"/>
            <a:lumOff val="-23025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70EB51-80A5-4643-BB1F-4331E92DF584}">
      <dsp:nvSpPr>
        <dsp:cNvPr id="0" name=""/>
        <dsp:cNvSpPr/>
      </dsp:nvSpPr>
      <dsp:spPr>
        <a:xfrm>
          <a:off x="3464718" y="3323121"/>
          <a:ext cx="2214562" cy="13287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1221384"/>
                <a:satOff val="4198"/>
                <a:lumOff val="-20147"/>
                <a:alphaOff val="0"/>
                <a:shade val="70000"/>
                <a:satMod val="150000"/>
              </a:schemeClr>
            </a:gs>
            <a:gs pos="34000">
              <a:schemeClr val="accent5">
                <a:hueOff val="1221384"/>
                <a:satOff val="4198"/>
                <a:lumOff val="-20147"/>
                <a:alphaOff val="0"/>
                <a:shade val="70000"/>
                <a:satMod val="140000"/>
              </a:schemeClr>
            </a:gs>
            <a:gs pos="70000">
              <a:schemeClr val="accent5">
                <a:hueOff val="1221384"/>
                <a:satOff val="4198"/>
                <a:lumOff val="-20147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1221384"/>
                <a:satOff val="4198"/>
                <a:lumOff val="-20147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>
              <a:solidFill>
                <a:srgbClr val="C00000"/>
              </a:solidFill>
            </a:rPr>
            <a:t>1) Elismeri (Lezárul)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>
              <a:solidFill>
                <a:srgbClr val="C00000"/>
              </a:solidFill>
            </a:rPr>
            <a:t>VAGY 2) Nem ismeri el</a:t>
          </a:r>
          <a:endParaRPr lang="hu-HU" sz="1500" kern="1200" dirty="0">
            <a:solidFill>
              <a:srgbClr val="C00000"/>
            </a:solidFill>
          </a:endParaRPr>
        </a:p>
      </dsp:txBody>
      <dsp:txXfrm>
        <a:off x="3464718" y="3323121"/>
        <a:ext cx="2214562" cy="1328737"/>
      </dsp:txXfrm>
    </dsp:sp>
    <dsp:sp modelId="{1FB349C2-9F49-49ED-A0AA-C8FBD073A0C0}">
      <dsp:nvSpPr>
        <dsp:cNvPr id="0" name=""/>
        <dsp:cNvSpPr/>
      </dsp:nvSpPr>
      <dsp:spPr>
        <a:xfrm rot="16200000">
          <a:off x="3085889" y="1057553"/>
          <a:ext cx="1652203" cy="199310"/>
        </a:xfrm>
        <a:prstGeom prst="rect">
          <a:avLst/>
        </a:prstGeom>
        <a:solidFill>
          <a:schemeClr val="accent5">
            <a:hueOff val="1861157"/>
            <a:satOff val="6398"/>
            <a:lumOff val="-30701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A321C7-9922-4FF4-851F-F0BE6C37DC09}">
      <dsp:nvSpPr>
        <dsp:cNvPr id="0" name=""/>
        <dsp:cNvSpPr/>
      </dsp:nvSpPr>
      <dsp:spPr>
        <a:xfrm>
          <a:off x="3464718" y="1662199"/>
          <a:ext cx="2214562" cy="13287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1628512"/>
                <a:satOff val="5598"/>
                <a:lumOff val="-26863"/>
                <a:alphaOff val="0"/>
                <a:shade val="70000"/>
                <a:satMod val="150000"/>
              </a:schemeClr>
            </a:gs>
            <a:gs pos="34000">
              <a:schemeClr val="accent5">
                <a:hueOff val="1628512"/>
                <a:satOff val="5598"/>
                <a:lumOff val="-26863"/>
                <a:alphaOff val="0"/>
                <a:shade val="70000"/>
                <a:satMod val="140000"/>
              </a:schemeClr>
            </a:gs>
            <a:gs pos="70000">
              <a:schemeClr val="accent5">
                <a:hueOff val="1628512"/>
                <a:satOff val="5598"/>
                <a:lumOff val="-26863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1628512"/>
                <a:satOff val="5598"/>
                <a:lumOff val="-26863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>
              <a:solidFill>
                <a:srgbClr val="C00000"/>
              </a:solidFill>
            </a:rPr>
            <a:t>Részletes levél tagállamtól (potenciális lezárás)</a:t>
          </a:r>
          <a:endParaRPr lang="hu-HU" sz="1500" kern="1200" dirty="0">
            <a:solidFill>
              <a:srgbClr val="C00000"/>
            </a:solidFill>
          </a:endParaRPr>
        </a:p>
      </dsp:txBody>
      <dsp:txXfrm>
        <a:off x="3464718" y="1662199"/>
        <a:ext cx="2214562" cy="1328737"/>
      </dsp:txXfrm>
    </dsp:sp>
    <dsp:sp modelId="{A8857A4A-78CE-4C30-93CC-3E26D4020C7A}">
      <dsp:nvSpPr>
        <dsp:cNvPr id="0" name=""/>
        <dsp:cNvSpPr/>
      </dsp:nvSpPr>
      <dsp:spPr>
        <a:xfrm>
          <a:off x="3916350" y="227092"/>
          <a:ext cx="2936649" cy="199310"/>
        </a:xfrm>
        <a:prstGeom prst="rect">
          <a:avLst/>
        </a:prstGeom>
        <a:solidFill>
          <a:schemeClr val="accent5">
            <a:hueOff val="2326446"/>
            <a:satOff val="7997"/>
            <a:lumOff val="-38376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4780D2-6F14-4EB8-8773-147511795EF1}">
      <dsp:nvSpPr>
        <dsp:cNvPr id="0" name=""/>
        <dsp:cNvSpPr/>
      </dsp:nvSpPr>
      <dsp:spPr>
        <a:xfrm>
          <a:off x="3464718" y="1277"/>
          <a:ext cx="2214562" cy="13287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2035640"/>
                <a:satOff val="6997"/>
                <a:lumOff val="-33579"/>
                <a:alphaOff val="0"/>
                <a:shade val="70000"/>
                <a:satMod val="150000"/>
              </a:schemeClr>
            </a:gs>
            <a:gs pos="34000">
              <a:schemeClr val="accent5">
                <a:hueOff val="2035640"/>
                <a:satOff val="6997"/>
                <a:lumOff val="-33579"/>
                <a:alphaOff val="0"/>
                <a:shade val="70000"/>
                <a:satMod val="140000"/>
              </a:schemeClr>
            </a:gs>
            <a:gs pos="70000">
              <a:schemeClr val="accent5">
                <a:hueOff val="2035640"/>
                <a:satOff val="6997"/>
                <a:lumOff val="-33579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2035640"/>
                <a:satOff val="6997"/>
                <a:lumOff val="-33579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Nem zárul le: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>
              <a:solidFill>
                <a:schemeClr val="bg1"/>
              </a:solidFill>
            </a:rPr>
            <a:t>Bizottságtól INDOKOLT VÉLEMÉNY</a:t>
          </a:r>
          <a:endParaRPr lang="hu-HU" sz="1500" kern="1200" dirty="0">
            <a:solidFill>
              <a:schemeClr val="bg1"/>
            </a:solidFill>
          </a:endParaRPr>
        </a:p>
      </dsp:txBody>
      <dsp:txXfrm>
        <a:off x="3464718" y="1277"/>
        <a:ext cx="2214562" cy="1328737"/>
      </dsp:txXfrm>
    </dsp:sp>
    <dsp:sp modelId="{17994BA7-A233-4514-A524-633B45FD8E2C}">
      <dsp:nvSpPr>
        <dsp:cNvPr id="0" name=""/>
        <dsp:cNvSpPr/>
      </dsp:nvSpPr>
      <dsp:spPr>
        <a:xfrm rot="5400000">
          <a:off x="6031257" y="1057553"/>
          <a:ext cx="1652203" cy="199310"/>
        </a:xfrm>
        <a:prstGeom prst="rect">
          <a:avLst/>
        </a:prstGeom>
        <a:solidFill>
          <a:schemeClr val="accent5">
            <a:hueOff val="2791735"/>
            <a:satOff val="9597"/>
            <a:lumOff val="-46051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028E2F-85A4-4E94-9D37-2BA5D197F766}">
      <dsp:nvSpPr>
        <dsp:cNvPr id="0" name=""/>
        <dsp:cNvSpPr/>
      </dsp:nvSpPr>
      <dsp:spPr>
        <a:xfrm>
          <a:off x="6410086" y="1277"/>
          <a:ext cx="2214562" cy="13287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2442768"/>
                <a:satOff val="8397"/>
                <a:lumOff val="-40295"/>
                <a:alphaOff val="0"/>
                <a:shade val="70000"/>
                <a:satMod val="150000"/>
              </a:schemeClr>
            </a:gs>
            <a:gs pos="34000">
              <a:schemeClr val="accent5">
                <a:hueOff val="2442768"/>
                <a:satOff val="8397"/>
                <a:lumOff val="-40295"/>
                <a:alphaOff val="0"/>
                <a:shade val="70000"/>
                <a:satMod val="140000"/>
              </a:schemeClr>
            </a:gs>
            <a:gs pos="70000">
              <a:schemeClr val="accent5">
                <a:hueOff val="2442768"/>
                <a:satOff val="8397"/>
                <a:lumOff val="-40295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2442768"/>
                <a:satOff val="8397"/>
                <a:lumOff val="-40295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Bizottság újabb 2 hónapot ad megszüntetésére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TÉNY és JOGI indokok KÖTÖTT</a:t>
          </a:r>
        </a:p>
      </dsp:txBody>
      <dsp:txXfrm>
        <a:off x="6410086" y="1277"/>
        <a:ext cx="2214562" cy="1328737"/>
      </dsp:txXfrm>
    </dsp:sp>
    <dsp:sp modelId="{868B8E53-922E-40D8-AFCC-8FEAFD16452C}">
      <dsp:nvSpPr>
        <dsp:cNvPr id="0" name=""/>
        <dsp:cNvSpPr/>
      </dsp:nvSpPr>
      <dsp:spPr>
        <a:xfrm rot="5400000">
          <a:off x="6031257" y="2718475"/>
          <a:ext cx="1652203" cy="199310"/>
        </a:xfrm>
        <a:prstGeom prst="rect">
          <a:avLst/>
        </a:prstGeom>
        <a:solidFill>
          <a:schemeClr val="accent5">
            <a:hueOff val="3257024"/>
            <a:satOff val="11196"/>
            <a:lumOff val="-53726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AE84D8-D49D-4C2E-9E90-CD534439E039}">
      <dsp:nvSpPr>
        <dsp:cNvPr id="0" name=""/>
        <dsp:cNvSpPr/>
      </dsp:nvSpPr>
      <dsp:spPr>
        <a:xfrm>
          <a:off x="6410086" y="1662199"/>
          <a:ext cx="2214562" cy="13287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2849896"/>
                <a:satOff val="9796"/>
                <a:lumOff val="-47010"/>
                <a:alphaOff val="0"/>
                <a:shade val="70000"/>
                <a:satMod val="150000"/>
              </a:schemeClr>
            </a:gs>
            <a:gs pos="34000">
              <a:schemeClr val="accent5">
                <a:hueOff val="2849896"/>
                <a:satOff val="9796"/>
                <a:lumOff val="-47010"/>
                <a:alphaOff val="0"/>
                <a:shade val="70000"/>
                <a:satMod val="140000"/>
              </a:schemeClr>
            </a:gs>
            <a:gs pos="70000">
              <a:schemeClr val="accent5">
                <a:hueOff val="2849896"/>
                <a:satOff val="9796"/>
                <a:lumOff val="-4701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2849896"/>
                <a:satOff val="9796"/>
                <a:lumOff val="-4701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TAGÁLLAMI VÁLASZ</a:t>
          </a:r>
          <a:endParaRPr lang="hu-HU" sz="1500" kern="1200" dirty="0"/>
        </a:p>
      </dsp:txBody>
      <dsp:txXfrm>
        <a:off x="6410086" y="1662199"/>
        <a:ext cx="2214562" cy="1328737"/>
      </dsp:txXfrm>
    </dsp:sp>
    <dsp:sp modelId="{2A37DF4A-C2BB-4A6E-9C96-9C3D9C390B9F}">
      <dsp:nvSpPr>
        <dsp:cNvPr id="0" name=""/>
        <dsp:cNvSpPr/>
      </dsp:nvSpPr>
      <dsp:spPr>
        <a:xfrm>
          <a:off x="6410086" y="3323121"/>
          <a:ext cx="2214562" cy="13287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3257024"/>
                <a:satOff val="11196"/>
                <a:lumOff val="-53726"/>
                <a:alphaOff val="0"/>
                <a:shade val="70000"/>
                <a:satMod val="150000"/>
              </a:schemeClr>
            </a:gs>
            <a:gs pos="34000">
              <a:schemeClr val="accent5">
                <a:hueOff val="3257024"/>
                <a:satOff val="11196"/>
                <a:lumOff val="-53726"/>
                <a:alphaOff val="0"/>
                <a:shade val="70000"/>
                <a:satMod val="140000"/>
              </a:schemeClr>
            </a:gs>
            <a:gs pos="70000">
              <a:schemeClr val="accent5">
                <a:hueOff val="3257024"/>
                <a:satOff val="11196"/>
                <a:lumOff val="-53726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3257024"/>
                <a:satOff val="11196"/>
                <a:lumOff val="-53726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1)  Bizottság jogsértés hiányát megállapítja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2) Döntés PERINDÍTÁSRÓL</a:t>
          </a:r>
          <a:endParaRPr lang="hu-HU" sz="1500" kern="1200" dirty="0"/>
        </a:p>
      </dsp:txBody>
      <dsp:txXfrm>
        <a:off x="6410086" y="3323121"/>
        <a:ext cx="2214562" cy="132873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0F3C8B-3FE1-42AE-A0AA-F8BA367209FD}">
      <dsp:nvSpPr>
        <dsp:cNvPr id="0" name=""/>
        <dsp:cNvSpPr/>
      </dsp:nvSpPr>
      <dsp:spPr>
        <a:xfrm rot="5400000">
          <a:off x="1613205" y="1057553"/>
          <a:ext cx="1652203" cy="19931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2B461D-9599-48D6-846C-FFEFA3C63ABF}">
      <dsp:nvSpPr>
        <dsp:cNvPr id="0" name=""/>
        <dsp:cNvSpPr/>
      </dsp:nvSpPr>
      <dsp:spPr>
        <a:xfrm>
          <a:off x="1992034" y="1277"/>
          <a:ext cx="2214562" cy="13287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>
              <a:solidFill>
                <a:srgbClr val="C00000"/>
              </a:solidFill>
            </a:rPr>
            <a:t>Bizottság döntése megindításról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>
              <a:solidFill>
                <a:srgbClr val="C00000"/>
              </a:solidFill>
            </a:rPr>
            <a:t>TÉNY ÉS JOGI INDOKOK KÖTÖTTSÉGE</a:t>
          </a:r>
          <a:endParaRPr lang="hu-HU" sz="1500" kern="1200" dirty="0">
            <a:solidFill>
              <a:srgbClr val="C00000"/>
            </a:solidFill>
          </a:endParaRPr>
        </a:p>
      </dsp:txBody>
      <dsp:txXfrm>
        <a:off x="1992034" y="1277"/>
        <a:ext cx="2214562" cy="1328737"/>
      </dsp:txXfrm>
    </dsp:sp>
    <dsp:sp modelId="{FB9D0926-B942-424F-801B-64A1D80F9731}">
      <dsp:nvSpPr>
        <dsp:cNvPr id="0" name=""/>
        <dsp:cNvSpPr/>
      </dsp:nvSpPr>
      <dsp:spPr>
        <a:xfrm rot="5400000">
          <a:off x="1613205" y="2718475"/>
          <a:ext cx="1652203" cy="199310"/>
        </a:xfrm>
        <a:prstGeom prst="rect">
          <a:avLst/>
        </a:prstGeom>
        <a:solidFill>
          <a:schemeClr val="accent5">
            <a:hueOff val="814256"/>
            <a:satOff val="2799"/>
            <a:lumOff val="-13432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9592D9-84E6-4643-B7E6-48A45F43561F}">
      <dsp:nvSpPr>
        <dsp:cNvPr id="0" name=""/>
        <dsp:cNvSpPr/>
      </dsp:nvSpPr>
      <dsp:spPr>
        <a:xfrm>
          <a:off x="1992034" y="1662199"/>
          <a:ext cx="2214562" cy="13287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651405"/>
                <a:satOff val="2239"/>
                <a:lumOff val="-10745"/>
                <a:alphaOff val="0"/>
                <a:shade val="70000"/>
                <a:satMod val="150000"/>
              </a:schemeClr>
            </a:gs>
            <a:gs pos="34000">
              <a:schemeClr val="accent5">
                <a:hueOff val="651405"/>
                <a:satOff val="2239"/>
                <a:lumOff val="-10745"/>
                <a:alphaOff val="0"/>
                <a:shade val="70000"/>
                <a:satMod val="140000"/>
              </a:schemeClr>
            </a:gs>
            <a:gs pos="70000">
              <a:schemeClr val="accent5">
                <a:hueOff val="651405"/>
                <a:satOff val="2239"/>
                <a:lumOff val="-10745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651405"/>
                <a:satOff val="2239"/>
                <a:lumOff val="-10745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>
              <a:solidFill>
                <a:srgbClr val="C00000"/>
              </a:solidFill>
            </a:rPr>
            <a:t>Bizottság VS. tagállam</a:t>
          </a:r>
          <a:endParaRPr lang="hu-HU" sz="1500" kern="1200" dirty="0">
            <a:solidFill>
              <a:srgbClr val="C00000"/>
            </a:solidFill>
          </a:endParaRPr>
        </a:p>
      </dsp:txBody>
      <dsp:txXfrm>
        <a:off x="1992034" y="1662199"/>
        <a:ext cx="2214562" cy="1328737"/>
      </dsp:txXfrm>
    </dsp:sp>
    <dsp:sp modelId="{BE96E6B0-EA20-4137-9520-389E76FCC62C}">
      <dsp:nvSpPr>
        <dsp:cNvPr id="0" name=""/>
        <dsp:cNvSpPr/>
      </dsp:nvSpPr>
      <dsp:spPr>
        <a:xfrm>
          <a:off x="2443665" y="3548936"/>
          <a:ext cx="2936649" cy="199310"/>
        </a:xfrm>
        <a:prstGeom prst="rect">
          <a:avLst/>
        </a:prstGeom>
        <a:solidFill>
          <a:schemeClr val="accent5">
            <a:hueOff val="1628512"/>
            <a:satOff val="5598"/>
            <a:lumOff val="-26863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347ECB-4844-4948-92D8-C60DB78BFFB5}">
      <dsp:nvSpPr>
        <dsp:cNvPr id="0" name=""/>
        <dsp:cNvSpPr/>
      </dsp:nvSpPr>
      <dsp:spPr>
        <a:xfrm>
          <a:off x="1992034" y="3323121"/>
          <a:ext cx="2214562" cy="13287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1302810"/>
                <a:satOff val="4478"/>
                <a:lumOff val="-21490"/>
                <a:alphaOff val="0"/>
                <a:shade val="70000"/>
                <a:satMod val="150000"/>
              </a:schemeClr>
            </a:gs>
            <a:gs pos="34000">
              <a:schemeClr val="accent5">
                <a:hueOff val="1302810"/>
                <a:satOff val="4478"/>
                <a:lumOff val="-21490"/>
                <a:alphaOff val="0"/>
                <a:shade val="70000"/>
                <a:satMod val="140000"/>
              </a:schemeClr>
            </a:gs>
            <a:gs pos="70000">
              <a:schemeClr val="accent5">
                <a:hueOff val="1302810"/>
                <a:satOff val="4478"/>
                <a:lumOff val="-2149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1302810"/>
                <a:satOff val="4478"/>
                <a:lumOff val="-2149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>
              <a:solidFill>
                <a:srgbClr val="C00000"/>
              </a:solidFill>
            </a:rPr>
            <a:t>ÍRÁSBELI SZAKASZ: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>
              <a:solidFill>
                <a:srgbClr val="C00000"/>
              </a:solidFill>
            </a:rPr>
            <a:t>Egyszeri viszontválasz</a:t>
          </a:r>
          <a:endParaRPr lang="hu-HU" sz="1500" kern="1200" dirty="0">
            <a:solidFill>
              <a:srgbClr val="C00000"/>
            </a:solidFill>
          </a:endParaRPr>
        </a:p>
      </dsp:txBody>
      <dsp:txXfrm>
        <a:off x="1992034" y="3323121"/>
        <a:ext cx="2214562" cy="1328737"/>
      </dsp:txXfrm>
    </dsp:sp>
    <dsp:sp modelId="{FD55F948-639E-4B04-A557-628077605AB6}">
      <dsp:nvSpPr>
        <dsp:cNvPr id="0" name=""/>
        <dsp:cNvSpPr/>
      </dsp:nvSpPr>
      <dsp:spPr>
        <a:xfrm rot="16200000">
          <a:off x="4558573" y="2718475"/>
          <a:ext cx="1652203" cy="199310"/>
        </a:xfrm>
        <a:prstGeom prst="rect">
          <a:avLst/>
        </a:prstGeom>
        <a:solidFill>
          <a:schemeClr val="accent5">
            <a:hueOff val="2442768"/>
            <a:satOff val="8397"/>
            <a:lumOff val="-40295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70EB51-80A5-4643-BB1F-4331E92DF584}">
      <dsp:nvSpPr>
        <dsp:cNvPr id="0" name=""/>
        <dsp:cNvSpPr/>
      </dsp:nvSpPr>
      <dsp:spPr>
        <a:xfrm>
          <a:off x="4937402" y="3323121"/>
          <a:ext cx="2214562" cy="13287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1954215"/>
                <a:satOff val="6718"/>
                <a:lumOff val="-32236"/>
                <a:alphaOff val="0"/>
                <a:shade val="70000"/>
                <a:satMod val="150000"/>
              </a:schemeClr>
            </a:gs>
            <a:gs pos="34000">
              <a:schemeClr val="accent5">
                <a:hueOff val="1954215"/>
                <a:satOff val="6718"/>
                <a:lumOff val="-32236"/>
                <a:alphaOff val="0"/>
                <a:shade val="70000"/>
                <a:satMod val="140000"/>
              </a:schemeClr>
            </a:gs>
            <a:gs pos="70000">
              <a:schemeClr val="accent5">
                <a:hueOff val="1954215"/>
                <a:satOff val="6718"/>
                <a:lumOff val="-32236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1954215"/>
                <a:satOff val="6718"/>
                <a:lumOff val="-32236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>
              <a:solidFill>
                <a:schemeClr val="bg1"/>
              </a:solidFill>
            </a:rPr>
            <a:t>SZÓBELI SZAKASZ: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>
              <a:solidFill>
                <a:schemeClr val="bg1"/>
              </a:solidFill>
            </a:rPr>
            <a:t>Írásbeli érvek fenntartása vagy kiegészítése</a:t>
          </a:r>
          <a:endParaRPr lang="hu-HU" sz="1500" kern="1200" dirty="0">
            <a:solidFill>
              <a:schemeClr val="bg1"/>
            </a:solidFill>
          </a:endParaRPr>
        </a:p>
      </dsp:txBody>
      <dsp:txXfrm>
        <a:off x="4937402" y="3323121"/>
        <a:ext cx="2214562" cy="1328737"/>
      </dsp:txXfrm>
    </dsp:sp>
    <dsp:sp modelId="{1FB349C2-9F49-49ED-A0AA-C8FBD073A0C0}">
      <dsp:nvSpPr>
        <dsp:cNvPr id="0" name=""/>
        <dsp:cNvSpPr/>
      </dsp:nvSpPr>
      <dsp:spPr>
        <a:xfrm rot="16200000">
          <a:off x="4558573" y="1057553"/>
          <a:ext cx="1652203" cy="199310"/>
        </a:xfrm>
        <a:prstGeom prst="rect">
          <a:avLst/>
        </a:prstGeom>
        <a:solidFill>
          <a:schemeClr val="accent5">
            <a:hueOff val="3257024"/>
            <a:satOff val="11196"/>
            <a:lumOff val="-53726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A321C7-9922-4FF4-851F-F0BE6C37DC09}">
      <dsp:nvSpPr>
        <dsp:cNvPr id="0" name=""/>
        <dsp:cNvSpPr/>
      </dsp:nvSpPr>
      <dsp:spPr>
        <a:xfrm>
          <a:off x="4937402" y="1662199"/>
          <a:ext cx="2214562" cy="13287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2605619"/>
                <a:satOff val="8957"/>
                <a:lumOff val="-42981"/>
                <a:alphaOff val="0"/>
                <a:shade val="70000"/>
                <a:satMod val="150000"/>
              </a:schemeClr>
            </a:gs>
            <a:gs pos="34000">
              <a:schemeClr val="accent5">
                <a:hueOff val="2605619"/>
                <a:satOff val="8957"/>
                <a:lumOff val="-42981"/>
                <a:alphaOff val="0"/>
                <a:shade val="70000"/>
                <a:satMod val="140000"/>
              </a:schemeClr>
            </a:gs>
            <a:gs pos="70000">
              <a:schemeClr val="accent5">
                <a:hueOff val="2605619"/>
                <a:satOff val="8957"/>
                <a:lumOff val="-42981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2605619"/>
                <a:satOff val="8957"/>
                <a:lumOff val="-42981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cap="small" baseline="0" dirty="0" smtClean="0">
              <a:solidFill>
                <a:schemeClr val="bg1"/>
              </a:solidFill>
            </a:rPr>
            <a:t>Bizonyítás és főtanácsnok </a:t>
          </a:r>
          <a:r>
            <a:rPr lang="hu-HU" sz="1500" kern="1200" dirty="0" smtClean="0">
              <a:solidFill>
                <a:schemeClr val="bg1"/>
              </a:solidFill>
            </a:rPr>
            <a:t>igénybevétele szükség szerint</a:t>
          </a:r>
          <a:endParaRPr lang="hu-HU" sz="1500" kern="1200" dirty="0">
            <a:solidFill>
              <a:schemeClr val="bg1"/>
            </a:solidFill>
          </a:endParaRPr>
        </a:p>
      </dsp:txBody>
      <dsp:txXfrm>
        <a:off x="4937402" y="1662199"/>
        <a:ext cx="2214562" cy="1328737"/>
      </dsp:txXfrm>
    </dsp:sp>
    <dsp:sp modelId="{534780D2-6F14-4EB8-8773-147511795EF1}">
      <dsp:nvSpPr>
        <dsp:cNvPr id="0" name=""/>
        <dsp:cNvSpPr/>
      </dsp:nvSpPr>
      <dsp:spPr>
        <a:xfrm>
          <a:off x="4937402" y="1277"/>
          <a:ext cx="2214562" cy="13287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3257024"/>
                <a:satOff val="11196"/>
                <a:lumOff val="-53726"/>
                <a:alphaOff val="0"/>
                <a:shade val="70000"/>
                <a:satMod val="150000"/>
              </a:schemeClr>
            </a:gs>
            <a:gs pos="34000">
              <a:schemeClr val="accent5">
                <a:hueOff val="3257024"/>
                <a:satOff val="11196"/>
                <a:lumOff val="-53726"/>
                <a:alphaOff val="0"/>
                <a:shade val="70000"/>
                <a:satMod val="140000"/>
              </a:schemeClr>
            </a:gs>
            <a:gs pos="70000">
              <a:schemeClr val="accent5">
                <a:hueOff val="3257024"/>
                <a:satOff val="11196"/>
                <a:lumOff val="-53726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3257024"/>
                <a:satOff val="11196"/>
                <a:lumOff val="-53726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>
              <a:solidFill>
                <a:schemeClr val="bg1"/>
              </a:solidFill>
            </a:rPr>
            <a:t>HATÁROZAT: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500" kern="1200" dirty="0">
            <a:solidFill>
              <a:schemeClr val="bg1"/>
            </a:solidFill>
          </a:endParaRPr>
        </a:p>
      </dsp:txBody>
      <dsp:txXfrm>
        <a:off x="4937402" y="1277"/>
        <a:ext cx="2214562" cy="13287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8A0EE57-4749-4968-B98A-9612C7D04060}" type="datetimeFigureOut">
              <a:rPr lang="hu-HU">
                <a:latin typeface="Times New Roman" panose="02020603050405020304" pitchFamily="18" charset="0"/>
              </a:rPr>
              <a:pPr>
                <a:defRPr/>
              </a:pPr>
              <a:t>2018. 11. 08.</a:t>
            </a:fld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DA0B5078-2BF7-4FA9-A501-3D298B79994D}" type="slidenum">
              <a:rPr lang="hu-HU" altLang="hu-HU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‹#›</a:t>
            </a:fld>
            <a:endParaRPr lang="hu-HU" alt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6028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B5E19F69-588C-489F-B1C4-098A21413F26}" type="datetimeFigureOut">
              <a:rPr lang="hu-HU" smtClean="0"/>
              <a:pPr>
                <a:defRPr/>
              </a:pPr>
              <a:t>2018. 11. 08.</a:t>
            </a:fld>
            <a:endParaRPr lang="hu-HU" dirty="0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98AFB061-BB78-452A-A915-59AD5A92972C}" type="slidenum">
              <a:rPr lang="hu-HU" altLang="hu-HU" smtClean="0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="" xmlns:p14="http://schemas.microsoft.com/office/powerpoint/2010/main" val="24840021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ctr" hangingPunct="1"/>
            <a:r>
              <a:rPr lang="hu-HU" altLang="hu-HU" b="1" smtClean="0"/>
              <a:t>Vizsgatípus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Felkészítő tanfolyamon résztvevők száma</a:t>
            </a:r>
            <a:endParaRPr lang="hu-HU" altLang="hu-HU" smtClean="0"/>
          </a:p>
          <a:p>
            <a:pPr eaLnBrk="1" fontAlgn="t" hangingPunct="1"/>
            <a:r>
              <a:rPr lang="hu-HU" altLang="hu-HU" b="1" smtClean="0"/>
              <a:t>Felkészítő csoportok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Vizsgára jelentkezettek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Vizsgán megjelentek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Sikeres vizsgát tett tisztviselők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vizsgacsoportok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Titkos ügykezelői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152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8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159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159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136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8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Ügykezelői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Közigazgatási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531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30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586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581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526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Közigazgatási szakvizsga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364 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3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405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387 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341 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21 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összesen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1047</a:t>
            </a:r>
            <a:endParaRPr lang="hu-HU" altLang="hu-HU" smtClean="0"/>
          </a:p>
          <a:p>
            <a:pPr eaLnBrk="1" fontAlgn="t" hangingPunct="1"/>
            <a:r>
              <a:rPr lang="hu-HU" altLang="hu-HU" b="1" smtClean="0"/>
              <a:t> 41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1150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1127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1003 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59 </a:t>
            </a:r>
            <a:endParaRPr lang="hu-HU" altLang="hu-HU" smtClean="0"/>
          </a:p>
          <a:p>
            <a:endParaRPr lang="hu-HU" altLang="hu-HU" smtClean="0"/>
          </a:p>
        </p:txBody>
      </p:sp>
      <p:sp>
        <p:nvSpPr>
          <p:cNvPr id="80900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E01F275C-CCCD-407B-BA88-B58D324D0B5B}" type="slidenum">
              <a:rPr lang="hu-HU" altLang="hu-HU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hu-HU" altLang="hu-HU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995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09131-0321-48CF-BA4F-F046651410F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2683738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6028A-0D68-477C-8903-AD0EB84DDD6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3238699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F9276-971D-4D46-BD2E-CBA53251814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265752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56BD8-1DEC-4227-BC53-98AB08767D6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151800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D7D0C-1953-42C4-9194-48E4E2576F9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1875272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314CD-14D6-4520-B2B3-3CD1A59AE79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191219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88EA2-F82A-4622-87EC-8C534220BCF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1332934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D3D5F-0CFE-43AC-8C5F-A2E57B17D04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3283834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C6A70-B6B0-4574-9465-8567A4A6231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1656615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D6682-B2D1-43E8-B313-29385C9E97D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27749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DABC9-5ED3-4D96-8C7A-5403E668484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3598015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dirty="0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dirty="0" smtClean="0"/>
              <a:t>Mintaszöveg szerkesztése</a:t>
            </a:r>
          </a:p>
          <a:p>
            <a:pPr lvl="1"/>
            <a:r>
              <a:rPr lang="hu-HU" altLang="hu-HU" dirty="0" smtClean="0"/>
              <a:t>Második szint</a:t>
            </a:r>
          </a:p>
          <a:p>
            <a:pPr lvl="2"/>
            <a:r>
              <a:rPr lang="hu-HU" altLang="hu-HU" dirty="0" smtClean="0"/>
              <a:t>Harmadik szint</a:t>
            </a:r>
          </a:p>
          <a:p>
            <a:pPr lvl="3"/>
            <a:r>
              <a:rPr lang="hu-HU" altLang="hu-HU" dirty="0" smtClean="0"/>
              <a:t>Negyedik szint</a:t>
            </a:r>
          </a:p>
          <a:p>
            <a:pPr lvl="4"/>
            <a:r>
              <a:rPr lang="hu-HU" altLang="hu-HU" dirty="0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b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BD8ADC55-DB78-44E1-B7D8-14E1A4B539CB}" type="slidenum">
              <a:rPr lang="hu-HU" altLang="hu-HU" smtClean="0"/>
              <a:pPr>
                <a:defRPr/>
              </a:pPr>
              <a:t>‹#›</a:t>
            </a:fld>
            <a:endParaRPr lang="hu-HU" alt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anose="0202060305040502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anose="0202060305040502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anose="02020603050405020304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anose="02020603050405020304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9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10.png"/><Relationship Id="rId9" Type="http://schemas.microsoft.com/office/2007/relationships/diagramDrawing" Target="../diagrams/drawing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artalom helye 2"/>
          <p:cNvSpPr>
            <a:spLocks noGrp="1"/>
          </p:cNvSpPr>
          <p:nvPr>
            <p:ph idx="4294967295"/>
          </p:nvPr>
        </p:nvSpPr>
        <p:spPr>
          <a:xfrm>
            <a:off x="0" y="1916113"/>
            <a:ext cx="9144000" cy="4603750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40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>Az EU jogrendszere</a:t>
            </a:r>
            <a:r>
              <a:rPr lang="hu-HU" sz="4000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/>
            </a:r>
            <a:br>
              <a:rPr lang="hu-HU" sz="4000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</a:br>
            <a:endParaRPr lang="hu-HU" sz="4000" b="1" kern="1200" dirty="0" smtClean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C00000"/>
              </a:solidFill>
              <a:ea typeface="+mj-ea"/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3600" kern="1200" dirty="0" smtClean="0">
                <a:ln>
                  <a:solidFill>
                    <a:srgbClr val="575F6D"/>
                  </a:solidFill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2018. őszi szemeszter</a:t>
            </a: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endParaRPr lang="hu-HU" sz="3600" b="1" kern="1200" dirty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3600" b="1" kern="1200" dirty="0" smtClean="0">
                <a:ln>
                  <a:solidFill>
                    <a:srgbClr val="575F6D"/>
                  </a:solidFill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Szegedi László</a:t>
            </a: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endParaRPr lang="hu-HU" sz="1050" b="1" kern="1200" dirty="0" smtClean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2800" b="1" kern="1200" dirty="0" smtClean="0">
                <a:ln>
                  <a:solidFill>
                    <a:srgbClr val="575F6D"/>
                  </a:solidFill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NKE-ÁKK</a:t>
            </a:r>
            <a:endParaRPr lang="hu-HU" sz="2800" b="1" kern="1200" dirty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Kép 1"/>
          <p:cNvPicPr>
            <a:picLocks noChangeAspect="1"/>
          </p:cNvPicPr>
          <p:nvPr/>
        </p:nvPicPr>
        <p:blipFill>
          <a:blip r:embed="rId3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115616" y="79242"/>
            <a:ext cx="8229600" cy="1143000"/>
          </a:xfrm>
        </p:spPr>
        <p:txBody>
          <a:bodyPr/>
          <a:lstStyle/>
          <a:p>
            <a:r>
              <a:rPr lang="hu-HU" sz="3600" b="1" dirty="0" smtClean="0">
                <a:solidFill>
                  <a:srgbClr val="C00000"/>
                </a:solidFill>
              </a:rPr>
              <a:t>Uniós bírósági szervezetrendszer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6" name="Szöveg hely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rgbClr val="C00000"/>
                </a:solidFill>
              </a:rPr>
              <a:t>Bírói jogalkalmazás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1" name="Egyenes összekötő nyíllal 10"/>
          <p:cNvCxnSpPr>
            <a:endCxn id="19" idx="2"/>
          </p:cNvCxnSpPr>
          <p:nvPr/>
        </p:nvCxnSpPr>
        <p:spPr>
          <a:xfrm flipV="1">
            <a:off x="1115616" y="3059246"/>
            <a:ext cx="1361678" cy="1292321"/>
          </a:xfrm>
          <a:prstGeom prst="straightConnector1">
            <a:avLst/>
          </a:prstGeom>
          <a:ln w="6032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Kép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555" y="4351567"/>
            <a:ext cx="2894903" cy="1570390"/>
          </a:xfrm>
          <a:prstGeom prst="rect">
            <a:avLst/>
          </a:prstGeom>
        </p:spPr>
      </p:pic>
      <p:pic>
        <p:nvPicPr>
          <p:cNvPr id="19" name="Kép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058" y="2350775"/>
            <a:ext cx="708471" cy="708471"/>
          </a:xfrm>
          <a:prstGeom prst="rect">
            <a:avLst/>
          </a:prstGeom>
        </p:spPr>
      </p:pic>
      <p:cxnSp>
        <p:nvCxnSpPr>
          <p:cNvPr id="24" name="Egyenes összekötő nyíllal 23"/>
          <p:cNvCxnSpPr>
            <a:endCxn id="19" idx="2"/>
          </p:cNvCxnSpPr>
          <p:nvPr/>
        </p:nvCxnSpPr>
        <p:spPr>
          <a:xfrm flipV="1">
            <a:off x="1796455" y="3059246"/>
            <a:ext cx="680839" cy="1292321"/>
          </a:xfrm>
          <a:prstGeom prst="straightConnector1">
            <a:avLst/>
          </a:prstGeom>
          <a:ln w="6032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nyíllal 24"/>
          <p:cNvCxnSpPr>
            <a:stCxn id="18" idx="0"/>
            <a:endCxn id="19" idx="2"/>
          </p:cNvCxnSpPr>
          <p:nvPr/>
        </p:nvCxnSpPr>
        <p:spPr>
          <a:xfrm flipV="1">
            <a:off x="2408007" y="3059246"/>
            <a:ext cx="69287" cy="1292321"/>
          </a:xfrm>
          <a:prstGeom prst="straightConnector1">
            <a:avLst/>
          </a:prstGeom>
          <a:ln w="6032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nyíllal 25"/>
          <p:cNvCxnSpPr>
            <a:endCxn id="19" idx="2"/>
          </p:cNvCxnSpPr>
          <p:nvPr/>
        </p:nvCxnSpPr>
        <p:spPr>
          <a:xfrm flipH="1" flipV="1">
            <a:off x="2477294" y="3059246"/>
            <a:ext cx="494351" cy="1292321"/>
          </a:xfrm>
          <a:prstGeom prst="straightConnector1">
            <a:avLst/>
          </a:prstGeom>
          <a:ln w="6032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nyíllal 26"/>
          <p:cNvCxnSpPr>
            <a:endCxn id="19" idx="2"/>
          </p:cNvCxnSpPr>
          <p:nvPr/>
        </p:nvCxnSpPr>
        <p:spPr>
          <a:xfrm flipH="1" flipV="1">
            <a:off x="2477294" y="3059246"/>
            <a:ext cx="1209277" cy="1292321"/>
          </a:xfrm>
          <a:prstGeom prst="straightConnector1">
            <a:avLst/>
          </a:prstGeom>
          <a:ln w="6032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zövegdoboz 35"/>
          <p:cNvSpPr txBox="1"/>
          <p:nvPr/>
        </p:nvSpPr>
        <p:spPr>
          <a:xfrm>
            <a:off x="975500" y="4351567"/>
            <a:ext cx="286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Tagállami </a:t>
            </a:r>
            <a:r>
              <a:rPr lang="hu-HU" u="sng" dirty="0" smtClean="0"/>
              <a:t>bíróságok</a:t>
            </a:r>
            <a:r>
              <a:rPr lang="hu-HU" dirty="0" smtClean="0"/>
              <a:t>, mint közvetett végrehajtók</a:t>
            </a:r>
            <a:endParaRPr lang="en-US" dirty="0"/>
          </a:p>
        </p:txBody>
      </p:sp>
      <p:sp>
        <p:nvSpPr>
          <p:cNvPr id="38" name="Szövegdoboz 37"/>
          <p:cNvSpPr txBox="1"/>
          <p:nvPr/>
        </p:nvSpPr>
        <p:spPr>
          <a:xfrm>
            <a:off x="253128" y="3398385"/>
            <a:ext cx="19077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Előzetes döntéshozatali eljárás</a:t>
            </a:r>
            <a:endParaRPr lang="en-US" dirty="0"/>
          </a:p>
        </p:txBody>
      </p:sp>
      <p:sp>
        <p:nvSpPr>
          <p:cNvPr id="39" name="Szövegdoboz 38"/>
          <p:cNvSpPr txBox="1"/>
          <p:nvPr/>
        </p:nvSpPr>
        <p:spPr>
          <a:xfrm>
            <a:off x="2575928" y="2246571"/>
            <a:ext cx="11644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Európai Unió Bírósága</a:t>
            </a:r>
            <a:endParaRPr lang="en-US" dirty="0"/>
          </a:p>
        </p:txBody>
      </p:sp>
      <p:sp>
        <p:nvSpPr>
          <p:cNvPr id="3" name="Szövegdoboz 2"/>
          <p:cNvSpPr txBox="1"/>
          <p:nvPr/>
        </p:nvSpPr>
        <p:spPr>
          <a:xfrm>
            <a:off x="4932040" y="2060848"/>
            <a:ext cx="3600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közvetett</a:t>
            </a:r>
            <a:r>
              <a:rPr lang="hu-H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végrehajtás túlsúlya miatt máig uniós normák végrehajtója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tagállami bíróság</a:t>
            </a:r>
          </a:p>
          <a:p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tagállami bíró</a:t>
            </a:r>
            <a:r>
              <a:rPr lang="hu-H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mint az uniós jog bírája jár el</a:t>
            </a:r>
          </a:p>
          <a:p>
            <a:pPr marL="285750" indent="-285750">
              <a:buFontTx/>
              <a:buChar char="-"/>
            </a:pP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Előzetes döntéshozatalnak kiemelkedő szerepe</a:t>
            </a:r>
            <a:r>
              <a:rPr lang="hu-H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hogy biztosítsa az uniós normák egységes értelmezését </a:t>
            </a:r>
          </a:p>
          <a:p>
            <a:pPr marL="800100" lvl="1" indent="-342900">
              <a:buFont typeface="+mj-lt"/>
              <a:buAutoNum type="arabicPeriod"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Előzetes?</a:t>
            </a:r>
          </a:p>
          <a:p>
            <a:pPr marL="800100" lvl="1" indent="-342900">
              <a:buFont typeface="+mj-lt"/>
              <a:buAutoNum type="arabicPeriod"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miért és mennyiben döntéshozatal?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80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C00000"/>
                </a:solidFill>
              </a:rPr>
              <a:t>Kötelezettségszegési eljárás</a:t>
            </a:r>
            <a:endParaRPr lang="hu-H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4464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Kötelezettségszegési eljárás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u="sng" dirty="0" smtClean="0"/>
              <a:t>Felperes (eljárási megindítója):</a:t>
            </a:r>
          </a:p>
          <a:p>
            <a:pPr marL="514350" indent="-514350">
              <a:buAutoNum type="arabicParenR"/>
            </a:pPr>
            <a:r>
              <a:rPr lang="hu-HU" dirty="0" smtClean="0"/>
              <a:t>Európai Bizottság (tudomásszerzés magánféltől is lehetséges)</a:t>
            </a:r>
          </a:p>
          <a:p>
            <a:pPr marL="514350" indent="-514350">
              <a:buAutoNum type="arabicParenR"/>
            </a:pPr>
            <a:r>
              <a:rPr lang="hu-HU" dirty="0" smtClean="0"/>
              <a:t>Másik tagállam</a:t>
            </a:r>
          </a:p>
          <a:p>
            <a:pPr marL="514350" indent="-514350"/>
            <a:r>
              <a:rPr lang="hu-HU" u="sng" dirty="0" smtClean="0"/>
              <a:t>Alperes (akivel szemben folyik eljárás)</a:t>
            </a:r>
          </a:p>
          <a:p>
            <a:pPr marL="514350" indent="-514350">
              <a:buNone/>
            </a:pPr>
            <a:r>
              <a:rPr lang="hu-HU" dirty="0" smtClean="0"/>
              <a:t>1) Mindig </a:t>
            </a:r>
            <a:r>
              <a:rPr lang="hu-HU" b="1" dirty="0" smtClean="0"/>
              <a:t>tagállam kötelezettségszegése </a:t>
            </a:r>
            <a:r>
              <a:rPr lang="hu-HU" dirty="0" smtClean="0"/>
              <a:t>a tárgya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584408" y="200104"/>
            <a:ext cx="6870291" cy="857473"/>
          </a:xfrm>
        </p:spPr>
        <p:txBody>
          <a:bodyPr/>
          <a:lstStyle/>
          <a:p>
            <a:pPr algn="ctr"/>
            <a:r>
              <a:rPr lang="hu-HU" sz="3600" b="1" dirty="0" smtClean="0">
                <a:solidFill>
                  <a:srgbClr val="C00000"/>
                </a:solidFill>
              </a:rPr>
              <a:t>Végrehajtás fő felelősei és a kötelezettségszegési eljárás</a:t>
            </a:r>
            <a:endParaRPr lang="hu-HU" sz="3600" b="1" dirty="0">
              <a:solidFill>
                <a:srgbClr val="C00000"/>
              </a:solidFill>
            </a:endParaRPr>
          </a:p>
        </p:txBody>
      </p:sp>
      <p:pic>
        <p:nvPicPr>
          <p:cNvPr id="40" name="Kép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3298" y="4297406"/>
            <a:ext cx="2171743" cy="1178099"/>
          </a:xfrm>
          <a:prstGeom prst="rect">
            <a:avLst/>
          </a:prstGeom>
        </p:spPr>
      </p:pic>
      <p:sp>
        <p:nvSpPr>
          <p:cNvPr id="41" name="Szövegdoboz 40"/>
          <p:cNvSpPr txBox="1"/>
          <p:nvPr/>
        </p:nvSpPr>
        <p:spPr>
          <a:xfrm>
            <a:off x="7164964" y="4644018"/>
            <a:ext cx="14432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50" dirty="0" smtClean="0"/>
              <a:t>tagállami hatóságok, mint végrehajtás fő letéteményesei</a:t>
            </a:r>
            <a:endParaRPr lang="en-US" sz="1050" dirty="0"/>
          </a:p>
        </p:txBody>
      </p:sp>
      <p:pic>
        <p:nvPicPr>
          <p:cNvPr id="46" name="Kép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820" y="3229196"/>
            <a:ext cx="1431969" cy="769821"/>
          </a:xfrm>
          <a:prstGeom prst="rect">
            <a:avLst/>
          </a:prstGeom>
        </p:spPr>
      </p:pic>
      <p:sp>
        <p:nvSpPr>
          <p:cNvPr id="48" name="Szövegdoboz 47"/>
          <p:cNvSpPr txBox="1"/>
          <p:nvPr/>
        </p:nvSpPr>
        <p:spPr>
          <a:xfrm>
            <a:off x="7152009" y="3395041"/>
            <a:ext cx="145616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50" dirty="0" smtClean="0"/>
              <a:t>néhol EU ügynökségek eltérő hatáskörökkel</a:t>
            </a:r>
            <a:endParaRPr lang="en-US" sz="1050" dirty="0"/>
          </a:p>
        </p:txBody>
      </p:sp>
      <p:sp>
        <p:nvSpPr>
          <p:cNvPr id="42" name="Szövegdoboz 41"/>
          <p:cNvSpPr txBox="1"/>
          <p:nvPr/>
        </p:nvSpPr>
        <p:spPr>
          <a:xfrm>
            <a:off x="7023548" y="2396314"/>
            <a:ext cx="1431151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50" dirty="0" smtClean="0"/>
              <a:t>Bizottság, mint uniós hatóság, de csak bizonyos szakpolitikai területeken</a:t>
            </a:r>
            <a:endParaRPr lang="en-US" sz="1050" u="sng" dirty="0"/>
          </a:p>
        </p:txBody>
      </p:sp>
      <p:pic>
        <p:nvPicPr>
          <p:cNvPr id="28" name="Tartalom hely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820" y="1960849"/>
            <a:ext cx="1431969" cy="993428"/>
          </a:xfrm>
          <a:prstGeom prst="rect">
            <a:avLst/>
          </a:prstGeom>
        </p:spPr>
      </p:pic>
      <p:graphicFrame>
        <p:nvGraphicFramePr>
          <p:cNvPr id="10" name="Diagram 9"/>
          <p:cNvGraphicFramePr/>
          <p:nvPr>
            <p:extLst>
              <p:ext uri="{D42A27DB-BD31-4B8C-83A1-F6EECF244321}">
                <p14:modId xmlns="" xmlns:p14="http://schemas.microsoft.com/office/powerpoint/2010/main" val="573199868"/>
              </p:ext>
            </p:extLst>
          </p:nvPr>
        </p:nvGraphicFramePr>
        <p:xfrm>
          <a:off x="539552" y="1340768"/>
          <a:ext cx="4676509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="" xmlns:p14="http://schemas.microsoft.com/office/powerpoint/2010/main" val="28069452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Eljárási szakaszok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hu-HU" dirty="0" smtClean="0"/>
              <a:t>Informális szakasz</a:t>
            </a:r>
          </a:p>
          <a:p>
            <a:pPr marL="514350" indent="-514350">
              <a:buNone/>
            </a:pPr>
            <a:endParaRPr lang="hu-HU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0" y="2204864"/>
          <a:ext cx="9144000" cy="46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Eljárási szakaszok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hu-HU" dirty="0" smtClean="0"/>
              <a:t>2) Peres szakasz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0" y="2204864"/>
          <a:ext cx="9144000" cy="46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Bírósági határozat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u="sng" dirty="0" smtClean="0"/>
              <a:t>Indokolt véleményben </a:t>
            </a:r>
            <a:r>
              <a:rPr lang="hu-HU" dirty="0" smtClean="0"/>
              <a:t>adott határidő utolsó napja jogsértés fennállása szempontjából releváns</a:t>
            </a:r>
          </a:p>
          <a:p>
            <a:r>
              <a:rPr lang="hu-HU" u="sng" dirty="0" smtClean="0"/>
              <a:t>Ésszerű határidőn </a:t>
            </a:r>
            <a:r>
              <a:rPr lang="hu-HU" dirty="0" smtClean="0"/>
              <a:t>belül orvosolnia kell megállapított jogsértést</a:t>
            </a:r>
          </a:p>
          <a:p>
            <a:r>
              <a:rPr lang="hu-HU" dirty="0" smtClean="0"/>
              <a:t>Ennek ellenére nem hoz intézkedést (Bizottság kezdeményezésére) ismét </a:t>
            </a:r>
            <a:r>
              <a:rPr lang="hu-HU" dirty="0" err="1" smtClean="0"/>
              <a:t>EuB-hoz</a:t>
            </a:r>
            <a:r>
              <a:rPr lang="hu-HU" dirty="0" smtClean="0"/>
              <a:t> fordul </a:t>
            </a:r>
          </a:p>
          <a:p>
            <a:pPr lvl="1"/>
            <a:r>
              <a:rPr lang="hu-HU" dirty="0" smtClean="0"/>
              <a:t>Átalányösszeg vagy kényszerítő bíráság megfizetésére kötelezheti </a:t>
            </a:r>
          </a:p>
          <a:p>
            <a:endParaRPr lang="hu-HU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Tagállamok közti eljárás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Tagállami keresetbenyújtás előtt kötelező Bizottság által lefolytatandó szakasz: </a:t>
            </a:r>
            <a:r>
              <a:rPr lang="hu-HU" b="1" dirty="0" smtClean="0"/>
              <a:t>indokolással ellátott véleményt </a:t>
            </a:r>
            <a:r>
              <a:rPr lang="hu-HU" dirty="0" smtClean="0"/>
              <a:t>ad – szóbeli/írásbeli nyilatkozat rá érintett tagállam</a:t>
            </a:r>
          </a:p>
          <a:p>
            <a:r>
              <a:rPr lang="hu-HU" dirty="0" smtClean="0"/>
              <a:t>Bizottság dönt a keresetindításról </a:t>
            </a:r>
          </a:p>
          <a:p>
            <a:r>
              <a:rPr lang="hu-HU" dirty="0" smtClean="0"/>
              <a:t>Ha Bizottság 3 hónapon belül nem ad véleményt, akkor közvetlen </a:t>
            </a:r>
            <a:r>
              <a:rPr lang="hu-HU" dirty="0" err="1" smtClean="0"/>
              <a:t>EuB</a:t>
            </a:r>
            <a:r>
              <a:rPr lang="hu-HU" dirty="0" smtClean="0"/>
              <a:t>-hoz való fordulás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smtClean="0">
                <a:solidFill>
                  <a:srgbClr val="C00000"/>
                </a:solidFill>
              </a:rPr>
              <a:t>Speciális eljárások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Európai Beruházási Bank Alapokmányának megsértése tagállam által (EBB Igazgatótanácsa=Bizottság)</a:t>
            </a:r>
          </a:p>
          <a:p>
            <a:endParaRPr lang="hu-HU" dirty="0" smtClean="0"/>
          </a:p>
          <a:p>
            <a:r>
              <a:rPr lang="hu-HU" dirty="0" smtClean="0"/>
              <a:t>EKB és KBER Alapokmányának megsértése tagállami jegybank által (EKB Kormányzótanácsa=Bizottság)</a:t>
            </a:r>
          </a:p>
          <a:p>
            <a:endParaRPr lang="hu-HU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C00000"/>
                </a:solidFill>
              </a:rPr>
              <a:t>mulasztási eljárás</a:t>
            </a:r>
            <a:endParaRPr lang="hu-H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7417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Igazságszolgáltatási </a:t>
            </a:r>
            <a:r>
              <a:rPr lang="hu-HU" dirty="0" smtClean="0"/>
              <a:t>funkció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5496871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Általános jellemzők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Mulasztó (alperes): uniós szerv, intézmény, amely nem hoz meg adott aktust holott ez uniós jogi kötelezettsége lenne (egyén nem)</a:t>
            </a:r>
          </a:p>
          <a:p>
            <a:r>
              <a:rPr lang="hu-HU" dirty="0" smtClean="0"/>
              <a:t>Felperes: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tagállamok,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többi uniós szerv, intézmény, hivatal,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akár egyén is (</a:t>
            </a:r>
            <a:r>
              <a:rPr lang="hu-HU" dirty="0" err="1" smtClean="0"/>
              <a:t>kiv</a:t>
            </a:r>
            <a:r>
              <a:rPr lang="hu-HU" dirty="0" smtClean="0"/>
              <a:t>. Ajánlás, vélemény) 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3121903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Általános jellemzők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Tárgya: Jogilag kötelező jogalkotási aktus elmulasztása</a:t>
            </a:r>
          </a:p>
          <a:p>
            <a:r>
              <a:rPr lang="hu-HU" dirty="0" smtClean="0"/>
              <a:t>NEM AZ: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Ajánlás, vélemény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Kötelezettségszegési eljárás meg nem indítása (diszkrecionális jogkör)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Panaszjog és annak korlátai versenyjogban </a:t>
            </a:r>
            <a:r>
              <a:rPr lang="hu-HU" dirty="0"/>
              <a:t>(diszkrecionális jogkör)</a:t>
            </a:r>
          </a:p>
          <a:p>
            <a:pPr marL="0" indent="0">
              <a:buNone/>
            </a:pPr>
            <a:endParaRPr lang="hu-HU" dirty="0" smtClean="0"/>
          </a:p>
          <a:p>
            <a:pPr marL="514350" indent="-514350">
              <a:buFont typeface="+mj-lt"/>
              <a:buAutoNum type="arabicPeriod"/>
            </a:pP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26234890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Előzetes felszólítás</a:t>
            </a: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Ésszerű időn belül bepanaszoltat, megjelölve elmaradt aktust</a:t>
            </a:r>
          </a:p>
          <a:p>
            <a:r>
              <a:rPr lang="hu-HU" dirty="0" smtClean="0"/>
              <a:t>2 hónap állásfoglalás – még </a:t>
            </a:r>
            <a:r>
              <a:rPr lang="hu-HU" b="1" dirty="0" smtClean="0"/>
              <a:t>2 hónap </a:t>
            </a:r>
            <a:r>
              <a:rPr lang="hu-HU" dirty="0" smtClean="0"/>
              <a:t>keresetindítási határidő</a:t>
            </a:r>
          </a:p>
          <a:p>
            <a:r>
              <a:rPr lang="hu-HU" b="1" dirty="0" smtClean="0"/>
              <a:t>Jogi és ténybeli kötöttség </a:t>
            </a:r>
            <a:r>
              <a:rPr lang="hu-HU" dirty="0" smtClean="0"/>
              <a:t>beáll a felszólításban foglaltak tekintetében (peres szakaszt illetően is)</a:t>
            </a: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514350" indent="-514350">
              <a:buFont typeface="+mj-lt"/>
              <a:buAutoNum type="arabicPeriod"/>
            </a:pP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6640737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Nem privilegizált felperes</a:t>
            </a: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Természetes személy felpere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Címzett lenne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Személyes és közvetlen érintettség (normatív aktusok nem)</a:t>
            </a:r>
          </a:p>
          <a:p>
            <a:pPr marL="0" indent="0">
              <a:buNone/>
            </a:pPr>
            <a:r>
              <a:rPr lang="hu-HU" dirty="0" smtClean="0"/>
              <a:t>Párhuzamosság megsemmisítés iránti perrel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514350" indent="-514350">
              <a:buFont typeface="+mj-lt"/>
              <a:buAutoNum type="arabicPeriod"/>
            </a:pP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524451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Szakaszolás</a:t>
            </a: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 Peres szakasz: mulasztás megállapítása </a:t>
            </a:r>
          </a:p>
          <a:p>
            <a:r>
              <a:rPr lang="hu-HU" dirty="0" smtClean="0"/>
              <a:t>Köteles pótolni mulasztását,  de </a:t>
            </a:r>
            <a:r>
              <a:rPr lang="hu-HU" dirty="0" err="1" smtClean="0"/>
              <a:t>EuB</a:t>
            </a:r>
            <a:r>
              <a:rPr lang="hu-HU" dirty="0" smtClean="0"/>
              <a:t> csak utalhat a pótlásra, nem határozhatja azt pontosan meg </a:t>
            </a: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514350" indent="-514350">
              <a:buFont typeface="+mj-lt"/>
              <a:buAutoNum type="arabicPeriod"/>
            </a:pP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29987513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C00000"/>
                </a:solidFill>
              </a:rPr>
              <a:t>Semmisségi eljárás</a:t>
            </a:r>
            <a:endParaRPr lang="hu-H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74178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Általános jellemzők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Alkotmánybírósági funkció (negatív normakontroll)</a:t>
            </a:r>
          </a:p>
          <a:p>
            <a:r>
              <a:rPr lang="hu-HU" dirty="0" smtClean="0"/>
              <a:t>Tárgya: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Joghatás kiváltására való alkalmasság (kifelé)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Belső normatív aktusoknál nem 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3121903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Általános jellemzők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Alperes: uniós szerv, intézmény, amely nem </a:t>
            </a:r>
            <a:r>
              <a:rPr lang="hu-HU" sz="2800" dirty="0" smtClean="0"/>
              <a:t>hoz meg adott aktust holott ez uniós jogi kötelezettsége lenne (egyén nem)</a:t>
            </a:r>
          </a:p>
          <a:p>
            <a:r>
              <a:rPr lang="hu-HU" sz="2800" dirty="0" smtClean="0"/>
              <a:t>Felperes: 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err="1" smtClean="0"/>
              <a:t>Privilégizált</a:t>
            </a:r>
            <a:r>
              <a:rPr lang="hu-HU" sz="2800" dirty="0" smtClean="0"/>
              <a:t> – korlátozás nélküli (tagállamok, EP, EB, Tanács) 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smtClean="0"/>
              <a:t>Kvázi </a:t>
            </a:r>
            <a:r>
              <a:rPr lang="hu-HU" sz="2800" dirty="0" err="1" smtClean="0"/>
              <a:t>Privilégizált</a:t>
            </a:r>
            <a:r>
              <a:rPr lang="hu-HU" sz="2800" dirty="0" smtClean="0"/>
              <a:t> – feltételekhez kötött – előjogát érinti a megtámadott aktus (</a:t>
            </a:r>
            <a:r>
              <a:rPr lang="hu-HU" sz="2800" dirty="0" err="1" smtClean="0"/>
              <a:t>EuB</a:t>
            </a:r>
            <a:r>
              <a:rPr lang="hu-HU" sz="2800" dirty="0" smtClean="0"/>
              <a:t> esetjoga később ismerte el, MA: </a:t>
            </a:r>
            <a:r>
              <a:rPr lang="hu-HU" sz="2800" dirty="0" err="1" smtClean="0"/>
              <a:t>Számveveőszék</a:t>
            </a:r>
            <a:r>
              <a:rPr lang="hu-HU" sz="2800" dirty="0" smtClean="0"/>
              <a:t>, RB, EKB, tagállami parlament szubszidiaritási keresete)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smtClean="0"/>
              <a:t>akár egyén is  - kifejezetten korlátozott</a:t>
            </a:r>
            <a:endParaRPr lang="hu-HU" sz="2800" dirty="0"/>
          </a:p>
        </p:txBody>
      </p:sp>
    </p:spTree>
    <p:extLst>
      <p:ext uri="{BB962C8B-B14F-4D97-AF65-F5344CB8AC3E}">
        <p14:creationId xmlns="" xmlns:p14="http://schemas.microsoft.com/office/powerpoint/2010/main" val="13121903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Egyén keresetindításának feltételei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hu-HU" dirty="0" smtClean="0"/>
              <a:t>BÁRKI: - lényeges címzett vagy nem</a:t>
            </a:r>
          </a:p>
          <a:p>
            <a:pPr marL="514350" indent="-514350"/>
            <a:r>
              <a:rPr lang="hu-HU" dirty="0" smtClean="0"/>
              <a:t>Neki címzett jogi aktus (MELYIK?)</a:t>
            </a:r>
          </a:p>
          <a:p>
            <a:pPr marL="514350" indent="-514350"/>
            <a:r>
              <a:rPr lang="hu-HU" dirty="0" smtClean="0"/>
              <a:t>Nem címzettként, amely személyesen és közvetlenül érinti </a:t>
            </a:r>
          </a:p>
          <a:p>
            <a:pPr marL="514350" indent="-514350"/>
            <a:r>
              <a:rPr lang="hu-HU" dirty="0" smtClean="0"/>
              <a:t>Őt közvetlenül érintő nem rendeleti jellegű jogi aktusok ellen, amelyek nem tartalmaznak végrehajtási intézkedéseket </a:t>
            </a:r>
          </a:p>
          <a:p>
            <a:pPr marL="514350" indent="-514350">
              <a:buFont typeface="+mj-lt"/>
              <a:buAutoNum type="arabicPeriod"/>
            </a:pP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26234890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Közvetlen érintettség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hu-HU" dirty="0" err="1" smtClean="0"/>
              <a:t>EuB</a:t>
            </a:r>
            <a:r>
              <a:rPr lang="hu-HU" dirty="0" smtClean="0"/>
              <a:t> esetjog fektette le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Közvetlen hatás a jogalany helyzetére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Nincs mérlegelési lehetősége a végrehajtásért felelősöknek</a:t>
            </a:r>
          </a:p>
          <a:p>
            <a:pPr marL="514350" indent="-514350">
              <a:buNone/>
            </a:pPr>
            <a:endParaRPr lang="hu-HU" dirty="0" smtClean="0"/>
          </a:p>
          <a:p>
            <a:pPr marL="514350" indent="-514350">
              <a:buNone/>
            </a:pPr>
            <a:r>
              <a:rPr lang="hu-HU" dirty="0" smtClean="0"/>
              <a:t>További érdemi intézkedés nélkül képes befolyásolni a jogalany jogi helyzetét közvetlenül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2623489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14957" y="80873"/>
            <a:ext cx="8363272" cy="990650"/>
          </a:xfrm>
        </p:spPr>
        <p:txBody>
          <a:bodyPr/>
          <a:lstStyle/>
          <a:p>
            <a:r>
              <a:rPr lang="hu-HU" sz="3600" b="1" dirty="0" smtClean="0">
                <a:solidFill>
                  <a:srgbClr val="C00000"/>
                </a:solidFill>
              </a:rPr>
              <a:t> </a:t>
            </a:r>
            <a:r>
              <a:rPr lang="hu-HU" sz="3600" dirty="0">
                <a:solidFill>
                  <a:srgbClr val="C00000"/>
                </a:solidFill>
              </a:rPr>
              <a:t>Hatalmi ágak és </a:t>
            </a:r>
            <a:r>
              <a:rPr lang="hu-HU" sz="3600" dirty="0" smtClean="0">
                <a:solidFill>
                  <a:srgbClr val="C00000"/>
                </a:solidFill>
              </a:rPr>
              <a:t>közvetett végrehajtás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3" name="Lekerekített téglalap 2"/>
          <p:cNvSpPr/>
          <p:nvPr/>
        </p:nvSpPr>
        <p:spPr>
          <a:xfrm>
            <a:off x="3842521" y="3332690"/>
            <a:ext cx="1671158" cy="8199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Szövegdoboz 3"/>
          <p:cNvSpPr txBox="1"/>
          <p:nvPr/>
        </p:nvSpPr>
        <p:spPr>
          <a:xfrm>
            <a:off x="3958020" y="3497464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Tagállamok (szuverén)</a:t>
            </a:r>
            <a:endParaRPr lang="hu-HU" dirty="0"/>
          </a:p>
        </p:txBody>
      </p:sp>
      <p:sp>
        <p:nvSpPr>
          <p:cNvPr id="14" name="Lekerekített téglalap 13"/>
          <p:cNvSpPr/>
          <p:nvPr/>
        </p:nvSpPr>
        <p:spPr>
          <a:xfrm>
            <a:off x="3168939" y="4857166"/>
            <a:ext cx="3018321" cy="13616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cxnSp>
        <p:nvCxnSpPr>
          <p:cNvPr id="18" name="Egyenes összekötő nyíllal 17"/>
          <p:cNvCxnSpPr>
            <a:stCxn id="3" idx="2"/>
            <a:endCxn id="25" idx="0"/>
          </p:cNvCxnSpPr>
          <p:nvPr/>
        </p:nvCxnSpPr>
        <p:spPr>
          <a:xfrm flipH="1">
            <a:off x="4678099" y="4152664"/>
            <a:ext cx="1" cy="734550"/>
          </a:xfrm>
          <a:prstGeom prst="straightConnector1">
            <a:avLst/>
          </a:prstGeom>
          <a:ln w="6032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zövegdoboz 24"/>
          <p:cNvSpPr txBox="1"/>
          <p:nvPr/>
        </p:nvSpPr>
        <p:spPr>
          <a:xfrm>
            <a:off x="3168938" y="4887214"/>
            <a:ext cx="30183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u="sng" dirty="0" smtClean="0"/>
              <a:t>Végrehajtás</a:t>
            </a:r>
            <a:r>
              <a:rPr lang="hu-HU" dirty="0" smtClean="0"/>
              <a:t>: Európai Bizottság (ügynökségek?) + </a:t>
            </a:r>
            <a:r>
              <a:rPr lang="hu-HU" u="sng" dirty="0" smtClean="0"/>
              <a:t>tagállami közigazgatási szervezetrendszer főszabály szerint, mint uniós normák vérhajtója</a:t>
            </a:r>
            <a:endParaRPr lang="hu-HU" u="sng" dirty="0"/>
          </a:p>
        </p:txBody>
      </p:sp>
      <p:cxnSp>
        <p:nvCxnSpPr>
          <p:cNvPr id="33" name="Egyenes összekötő 32"/>
          <p:cNvCxnSpPr/>
          <p:nvPr/>
        </p:nvCxnSpPr>
        <p:spPr>
          <a:xfrm>
            <a:off x="467544" y="6381328"/>
            <a:ext cx="8208912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388030" y="1772816"/>
            <a:ext cx="858014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Lekerekített téglalap 35"/>
          <p:cNvSpPr/>
          <p:nvPr/>
        </p:nvSpPr>
        <p:spPr>
          <a:xfrm>
            <a:off x="5660026" y="1904448"/>
            <a:ext cx="3308144" cy="1550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32" name="Téglalap 31"/>
          <p:cNvSpPr/>
          <p:nvPr/>
        </p:nvSpPr>
        <p:spPr>
          <a:xfrm>
            <a:off x="5660026" y="2018467"/>
            <a:ext cx="330922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u="sng" dirty="0" smtClean="0"/>
              <a:t>Igazságszolgáltatás</a:t>
            </a:r>
            <a:r>
              <a:rPr lang="hu-HU" dirty="0" smtClean="0"/>
              <a:t>: </a:t>
            </a:r>
            <a:r>
              <a:rPr lang="hu-HU" dirty="0"/>
              <a:t>Európai </a:t>
            </a:r>
            <a:r>
              <a:rPr lang="hu-HU" dirty="0" smtClean="0"/>
              <a:t>Unió Bírósága+ </a:t>
            </a:r>
            <a:r>
              <a:rPr lang="hu-HU" u="sng" dirty="0"/>
              <a:t>tagállami </a:t>
            </a:r>
            <a:r>
              <a:rPr lang="hu-HU" u="sng" dirty="0" smtClean="0"/>
              <a:t>bíró, </a:t>
            </a:r>
            <a:r>
              <a:rPr lang="hu-HU" u="sng" dirty="0"/>
              <a:t>mint uniós </a:t>
            </a:r>
            <a:r>
              <a:rPr lang="hu-HU" u="sng" dirty="0" smtClean="0"/>
              <a:t>jog bírója </a:t>
            </a:r>
            <a:r>
              <a:rPr lang="hu-HU" dirty="0" smtClean="0"/>
              <a:t>(előzetes döntéshozatali eljárás!)</a:t>
            </a:r>
            <a:endParaRPr lang="hu-HU" dirty="0"/>
          </a:p>
          <a:p>
            <a:pPr algn="ctr"/>
            <a:endParaRPr lang="hu-HU" u="sng" dirty="0"/>
          </a:p>
        </p:txBody>
      </p:sp>
      <p:cxnSp>
        <p:nvCxnSpPr>
          <p:cNvPr id="37" name="Egyenes összekötő nyíllal 36"/>
          <p:cNvCxnSpPr>
            <a:stCxn id="3" idx="3"/>
          </p:cNvCxnSpPr>
          <p:nvPr/>
        </p:nvCxnSpPr>
        <p:spPr>
          <a:xfrm flipV="1">
            <a:off x="5513679" y="3497464"/>
            <a:ext cx="1800419" cy="245213"/>
          </a:xfrm>
          <a:prstGeom prst="straightConnector1">
            <a:avLst/>
          </a:prstGeom>
          <a:ln w="6032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Lekerekített téglalap 38"/>
          <p:cNvSpPr/>
          <p:nvPr/>
        </p:nvSpPr>
        <p:spPr>
          <a:xfrm>
            <a:off x="388030" y="1904449"/>
            <a:ext cx="3308144" cy="16324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40" name="Téglalap 39"/>
          <p:cNvSpPr/>
          <p:nvPr/>
        </p:nvSpPr>
        <p:spPr>
          <a:xfrm>
            <a:off x="5513679" y="5847977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u-HU" dirty="0"/>
              <a:t>Szerződések</a:t>
            </a:r>
          </a:p>
          <a:p>
            <a:pPr algn="ctr"/>
            <a:r>
              <a:rPr lang="hu-HU" dirty="0" smtClean="0"/>
              <a:t>kerete</a:t>
            </a:r>
            <a:endParaRPr lang="hu-HU" dirty="0"/>
          </a:p>
        </p:txBody>
      </p:sp>
      <p:cxnSp>
        <p:nvCxnSpPr>
          <p:cNvPr id="41" name="Egyenes összekötő nyíllal 40"/>
          <p:cNvCxnSpPr>
            <a:stCxn id="3" idx="1"/>
            <a:endCxn id="39" idx="2"/>
          </p:cNvCxnSpPr>
          <p:nvPr/>
        </p:nvCxnSpPr>
        <p:spPr>
          <a:xfrm flipH="1" flipV="1">
            <a:off x="2042102" y="3536943"/>
            <a:ext cx="1800419" cy="205734"/>
          </a:xfrm>
          <a:prstGeom prst="straightConnector1">
            <a:avLst/>
          </a:prstGeom>
          <a:ln w="6032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Szövegdoboz 43"/>
          <p:cNvSpPr txBox="1"/>
          <p:nvPr/>
        </p:nvSpPr>
        <p:spPr>
          <a:xfrm>
            <a:off x="467544" y="2045154"/>
            <a:ext cx="309634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u="sng" dirty="0" smtClean="0"/>
              <a:t>Jogalkotás</a:t>
            </a:r>
            <a:r>
              <a:rPr lang="hu-HU" dirty="0" smtClean="0"/>
              <a:t>: Európai Tanács </a:t>
            </a:r>
            <a:r>
              <a:rPr lang="hu-HU" b="0" dirty="0" smtClean="0"/>
              <a:t>(politikai irány) </a:t>
            </a:r>
            <a:r>
              <a:rPr lang="hu-HU" dirty="0" smtClean="0"/>
              <a:t>+ Bizottság </a:t>
            </a:r>
            <a:r>
              <a:rPr lang="hu-HU" b="0" dirty="0" smtClean="0"/>
              <a:t>(előkészítés) </a:t>
            </a:r>
            <a:r>
              <a:rPr lang="hu-HU" dirty="0" smtClean="0"/>
              <a:t>+ </a:t>
            </a:r>
            <a:r>
              <a:rPr lang="hu-HU" u="sng" dirty="0" smtClean="0"/>
              <a:t>Tanács + EP társ-jogalkotóként</a:t>
            </a:r>
            <a:r>
              <a:rPr lang="hu-HU" dirty="0" smtClean="0"/>
              <a:t> + GSZB/RB </a:t>
            </a:r>
            <a:r>
              <a:rPr lang="hu-HU" dirty="0"/>
              <a:t>tanácsadó szervek + </a:t>
            </a:r>
            <a:r>
              <a:rPr lang="hu-HU" b="0" dirty="0" smtClean="0"/>
              <a:t>Lisszaboni </a:t>
            </a:r>
            <a:r>
              <a:rPr lang="hu-HU" b="0" dirty="0" err="1" smtClean="0"/>
              <a:t>Szerz</a:t>
            </a:r>
            <a:r>
              <a:rPr lang="hu-HU" b="0" dirty="0" smtClean="0"/>
              <a:t>. nemzet </a:t>
            </a:r>
            <a:r>
              <a:rPr lang="hu-HU" b="0" dirty="0"/>
              <a:t>parlamentek növekvő szerepe</a:t>
            </a:r>
          </a:p>
        </p:txBody>
      </p:sp>
      <p:sp>
        <p:nvSpPr>
          <p:cNvPr id="17" name="Ellipszis 16"/>
          <p:cNvSpPr/>
          <p:nvPr/>
        </p:nvSpPr>
        <p:spPr>
          <a:xfrm>
            <a:off x="2696901" y="4578058"/>
            <a:ext cx="3962393" cy="166332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Ellipszis 18"/>
          <p:cNvSpPr/>
          <p:nvPr/>
        </p:nvSpPr>
        <p:spPr>
          <a:xfrm>
            <a:off x="5496593" y="1694590"/>
            <a:ext cx="3695167" cy="166332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elé nyíl 19"/>
          <p:cNvSpPr/>
          <p:nvPr/>
        </p:nvSpPr>
        <p:spPr>
          <a:xfrm rot="18897509">
            <a:off x="2762819" y="3933315"/>
            <a:ext cx="484632" cy="1095317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Lefelé nyíl 20"/>
          <p:cNvSpPr/>
          <p:nvPr/>
        </p:nvSpPr>
        <p:spPr>
          <a:xfrm rot="18897509">
            <a:off x="4888436" y="1478604"/>
            <a:ext cx="484632" cy="1095317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22126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Személyes érintettség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hu-HU" dirty="0" err="1" smtClean="0"/>
              <a:t>EuB</a:t>
            </a:r>
            <a:r>
              <a:rPr lang="hu-HU" dirty="0" smtClean="0"/>
              <a:t> esetjog fektette le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Nem címzetteknél merül fel – úgy érinti őket az aktus, mintha nekik címezték volna (egyéniesítés foka): CÍMZETTEKHEZ HASONLÓ ZÁRT KÖR LÉTE – </a:t>
            </a:r>
            <a:r>
              <a:rPr lang="hu-HU" dirty="0" err="1" smtClean="0"/>
              <a:t>Plaumann-teszt</a:t>
            </a:r>
            <a:endParaRPr lang="hu-HU" dirty="0" smtClean="0"/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Sok kritika által illetett  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26234890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Rendeleti jellegű jogi aktus (végrehajtási intézkedés hiánya)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hu-HU" sz="2800" dirty="0" err="1" smtClean="0"/>
              <a:t>EuB</a:t>
            </a:r>
            <a:r>
              <a:rPr lang="hu-HU" sz="2800" dirty="0" smtClean="0"/>
              <a:t> esetjog fektette le, de </a:t>
            </a:r>
            <a:r>
              <a:rPr lang="hu-HU" sz="2800" dirty="0" err="1" smtClean="0"/>
              <a:t>LSz</a:t>
            </a:r>
            <a:r>
              <a:rPr lang="hu-HU" sz="2800" dirty="0" smtClean="0"/>
              <a:t>. Újdonsága</a:t>
            </a:r>
          </a:p>
          <a:p>
            <a:pPr marL="514350" indent="-514350"/>
            <a:r>
              <a:rPr lang="hu-HU" sz="2800" dirty="0" smtClean="0"/>
              <a:t>Normatív aktus határozatjellegű? – megnevez adott személyi kört (kvótaügyek, dömpingellenes eljárások)</a:t>
            </a:r>
          </a:p>
          <a:p>
            <a:pPr marL="514350" indent="-514350"/>
            <a:r>
              <a:rPr lang="hu-HU" sz="2800" dirty="0" err="1" smtClean="0"/>
              <a:t>LSz</a:t>
            </a:r>
            <a:r>
              <a:rPr lang="hu-HU" sz="2800" dirty="0" smtClean="0"/>
              <a:t>. Nem egyértelmű – </a:t>
            </a:r>
            <a:r>
              <a:rPr lang="hu-HU" sz="2800" dirty="0" err="1" smtClean="0"/>
              <a:t>EuB</a:t>
            </a:r>
            <a:r>
              <a:rPr lang="hu-HU" sz="2800" dirty="0" smtClean="0"/>
              <a:t> esetjog: nem jogalkotási általános hatályú jogi aktus (ld. </a:t>
            </a:r>
            <a:r>
              <a:rPr lang="hu-HU" sz="2800" dirty="0" err="1" smtClean="0"/>
              <a:t>EUMSz</a:t>
            </a:r>
            <a:r>
              <a:rPr lang="hu-HU" sz="2800" dirty="0" smtClean="0"/>
              <a:t>. 290 és 291 cikk, ügynökségi aktusok)</a:t>
            </a:r>
          </a:p>
          <a:p>
            <a:pPr marL="514350" indent="-514350"/>
            <a:r>
              <a:rPr lang="hu-HU" sz="2800" dirty="0" smtClean="0"/>
              <a:t>Végrehajtási intézkedés (egyedi/normatív tagállami szinten) – megtámadás tárgya</a:t>
            </a:r>
          </a:p>
        </p:txBody>
      </p:sp>
    </p:spTree>
    <p:extLst>
      <p:ext uri="{BB962C8B-B14F-4D97-AF65-F5344CB8AC3E}">
        <p14:creationId xmlns="" xmlns:p14="http://schemas.microsoft.com/office/powerpoint/2010/main" val="26234890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C00000"/>
                </a:solidFill>
              </a:rPr>
              <a:t>Előzetes döntéshozatali </a:t>
            </a:r>
            <a:br>
              <a:rPr lang="hu-HU" dirty="0" smtClean="0">
                <a:solidFill>
                  <a:srgbClr val="C00000"/>
                </a:solidFill>
              </a:rPr>
            </a:br>
            <a:r>
              <a:rPr lang="hu-HU" dirty="0" smtClean="0">
                <a:solidFill>
                  <a:srgbClr val="C00000"/>
                </a:solidFill>
              </a:rPr>
              <a:t>eljárás</a:t>
            </a:r>
            <a:endParaRPr lang="hu-H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pPr algn="ctr"/>
            <a:r>
              <a:rPr lang="hu-HU" b="1" dirty="0" smtClean="0">
                <a:solidFill>
                  <a:srgbClr val="C00000"/>
                </a:solidFill>
              </a:rPr>
              <a:t>Előzetes Döntéshozatali eljárás I.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ts val="2600"/>
              </a:lnSpc>
              <a:defRPr/>
            </a:pPr>
            <a:r>
              <a:rPr lang="hu-HU" b="1" dirty="0" smtClean="0">
                <a:sym typeface="Verdana" charset="0"/>
              </a:rPr>
              <a:t>Cél: </a:t>
            </a:r>
          </a:p>
          <a:p>
            <a:pPr lvl="1">
              <a:lnSpc>
                <a:spcPts val="2600"/>
              </a:lnSpc>
              <a:defRPr/>
            </a:pPr>
            <a:r>
              <a:rPr lang="hu-HU" dirty="0" smtClean="0">
                <a:sym typeface="Verdana" charset="0"/>
              </a:rPr>
              <a:t>uniós jogi norma értelmezése (esetjogilag kibővített értelmezés)</a:t>
            </a:r>
          </a:p>
          <a:p>
            <a:pPr lvl="1">
              <a:lnSpc>
                <a:spcPts val="2600"/>
              </a:lnSpc>
              <a:defRPr/>
            </a:pPr>
            <a:r>
              <a:rPr lang="hu-HU" dirty="0" smtClean="0">
                <a:sym typeface="Verdana" charset="0"/>
              </a:rPr>
              <a:t>másodlagos jogforrások érvényességének vizsgálata</a:t>
            </a:r>
            <a:endParaRPr lang="hu-HU" u="sng" dirty="0" smtClean="0">
              <a:sym typeface="Verdana" charset="0"/>
            </a:endParaRPr>
          </a:p>
          <a:p>
            <a:pPr>
              <a:lnSpc>
                <a:spcPts val="2600"/>
              </a:lnSpc>
              <a:defRPr/>
            </a:pPr>
            <a:r>
              <a:rPr lang="hu-HU" b="1" dirty="0" smtClean="0">
                <a:sym typeface="Lucida Grande" charset="0"/>
              </a:rPr>
              <a:t>Előterjesztésre jogosultak</a:t>
            </a:r>
            <a:r>
              <a:rPr lang="hu-HU" dirty="0" smtClean="0">
                <a:sym typeface="Lucida Grande" charset="0"/>
              </a:rPr>
              <a:t>: tagállami bíróság </a:t>
            </a:r>
            <a:r>
              <a:rPr lang="hu-HU" dirty="0" smtClean="0">
                <a:sym typeface="Verdana" charset="0"/>
              </a:rPr>
              <a:t>(esetjogilag kibővített értelmezés)</a:t>
            </a:r>
            <a:endParaRPr lang="hu-HU" dirty="0" smtClean="0">
              <a:sym typeface="Lucida Grande" charset="0"/>
            </a:endParaRPr>
          </a:p>
          <a:p>
            <a:pPr lvl="1">
              <a:lnSpc>
                <a:spcPts val="2600"/>
              </a:lnSpc>
              <a:defRPr/>
            </a:pPr>
            <a:r>
              <a:rPr lang="hu-HU" dirty="0" smtClean="0">
                <a:sym typeface="Verdana" charset="0"/>
              </a:rPr>
              <a:t>Jogszabály által alapított, </a:t>
            </a:r>
          </a:p>
          <a:p>
            <a:pPr lvl="1">
              <a:lnSpc>
                <a:spcPts val="2600"/>
              </a:lnSpc>
              <a:defRPr/>
            </a:pPr>
            <a:r>
              <a:rPr lang="hu-HU" dirty="0" smtClean="0">
                <a:sym typeface="Verdana" charset="0"/>
              </a:rPr>
              <a:t>Állandó, </a:t>
            </a:r>
          </a:p>
          <a:p>
            <a:pPr lvl="1">
              <a:lnSpc>
                <a:spcPts val="2600"/>
              </a:lnSpc>
              <a:defRPr/>
            </a:pPr>
            <a:r>
              <a:rPr lang="hu-HU" dirty="0" smtClean="0">
                <a:sym typeface="Verdana" charset="0"/>
              </a:rPr>
              <a:t>Független, </a:t>
            </a:r>
          </a:p>
          <a:p>
            <a:pPr lvl="1">
              <a:lnSpc>
                <a:spcPts val="2600"/>
              </a:lnSpc>
              <a:defRPr/>
            </a:pPr>
            <a:r>
              <a:rPr lang="hu-HU" dirty="0" smtClean="0">
                <a:sym typeface="Verdana" charset="0"/>
              </a:rPr>
              <a:t>Felekre nézve kötelező döntési hatáskörű,</a:t>
            </a:r>
          </a:p>
          <a:p>
            <a:pPr lvl="1">
              <a:lnSpc>
                <a:spcPts val="2600"/>
              </a:lnSpc>
              <a:defRPr/>
            </a:pPr>
            <a:r>
              <a:rPr lang="hu-HU" dirty="0" smtClean="0">
                <a:sym typeface="Verdana" charset="0"/>
              </a:rPr>
              <a:t>Jogvitás eljárásban, </a:t>
            </a:r>
          </a:p>
          <a:p>
            <a:pPr lvl="1">
              <a:lnSpc>
                <a:spcPts val="2600"/>
              </a:lnSpc>
              <a:defRPr/>
            </a:pPr>
            <a:r>
              <a:rPr lang="hu-HU" dirty="0" smtClean="0">
                <a:sym typeface="Verdana" charset="0"/>
              </a:rPr>
              <a:t>Jog alapján dönt, </a:t>
            </a:r>
          </a:p>
          <a:p>
            <a:pPr lvl="1">
              <a:lnSpc>
                <a:spcPts val="2600"/>
              </a:lnSpc>
              <a:defRPr/>
            </a:pPr>
            <a:r>
              <a:rPr lang="hu-HU" dirty="0" smtClean="0">
                <a:sym typeface="Verdana" charset="0"/>
              </a:rPr>
              <a:t>Igazságszolgáltatási tevékenységet végez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pPr algn="ctr"/>
            <a:r>
              <a:rPr lang="hu-HU" b="1" dirty="0" smtClean="0">
                <a:solidFill>
                  <a:srgbClr val="C00000"/>
                </a:solidFill>
              </a:rPr>
              <a:t>Előzetes Döntéshozatali eljárás II.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ts val="2600"/>
              </a:lnSpc>
              <a:defRPr/>
            </a:pPr>
            <a:r>
              <a:rPr lang="hu-HU" b="1" dirty="0" smtClean="0">
                <a:sym typeface="Verdana" charset="0"/>
              </a:rPr>
              <a:t>Szükségesség (</a:t>
            </a:r>
            <a:r>
              <a:rPr lang="hu-HU" b="1" dirty="0" err="1" smtClean="0">
                <a:sym typeface="Verdana" charset="0"/>
              </a:rPr>
              <a:t>CILFIT-doktrína</a:t>
            </a:r>
            <a:r>
              <a:rPr lang="hu-HU" b="1" dirty="0" smtClean="0">
                <a:sym typeface="Verdana" charset="0"/>
              </a:rPr>
              <a:t> – C-283/81)</a:t>
            </a:r>
          </a:p>
          <a:p>
            <a:pPr lvl="1">
              <a:lnSpc>
                <a:spcPts val="2600"/>
              </a:lnSpc>
              <a:defRPr/>
            </a:pPr>
            <a:r>
              <a:rPr lang="hu-HU" dirty="0" smtClean="0">
                <a:sym typeface="Verdana" charset="0"/>
              </a:rPr>
              <a:t>Relevancia hiánya (nincs uniós jogi vonatkozása ügynek)</a:t>
            </a:r>
          </a:p>
          <a:p>
            <a:pPr lvl="1">
              <a:lnSpc>
                <a:spcPts val="2600"/>
              </a:lnSpc>
              <a:defRPr/>
            </a:pPr>
            <a:r>
              <a:rPr lang="hu-HU" dirty="0" err="1" smtClean="0">
                <a:sym typeface="Verdana" charset="0"/>
              </a:rPr>
              <a:t>acte</a:t>
            </a:r>
            <a:r>
              <a:rPr lang="hu-HU" dirty="0" smtClean="0">
                <a:sym typeface="Verdana" charset="0"/>
              </a:rPr>
              <a:t> </a:t>
            </a:r>
            <a:r>
              <a:rPr lang="hu-HU" dirty="0" err="1" smtClean="0">
                <a:sym typeface="Verdana" charset="0"/>
              </a:rPr>
              <a:t>claire</a:t>
            </a:r>
            <a:r>
              <a:rPr lang="hu-HU" dirty="0" smtClean="0">
                <a:sym typeface="Verdana" charset="0"/>
              </a:rPr>
              <a:t> (uniós jog értelmezése egyértelmű)</a:t>
            </a:r>
          </a:p>
          <a:p>
            <a:pPr lvl="1">
              <a:lnSpc>
                <a:spcPts val="2600"/>
              </a:lnSpc>
              <a:defRPr/>
            </a:pPr>
            <a:r>
              <a:rPr lang="hu-HU" dirty="0" err="1" smtClean="0">
                <a:sym typeface="Verdana" charset="0"/>
              </a:rPr>
              <a:t>acte</a:t>
            </a:r>
            <a:r>
              <a:rPr lang="hu-HU" dirty="0" smtClean="0">
                <a:sym typeface="Verdana" charset="0"/>
              </a:rPr>
              <a:t> </a:t>
            </a:r>
            <a:r>
              <a:rPr lang="hu-HU" dirty="0" err="1" smtClean="0">
                <a:sym typeface="Verdana" charset="0"/>
              </a:rPr>
              <a:t>éclaire</a:t>
            </a:r>
            <a:r>
              <a:rPr lang="hu-HU" dirty="0" smtClean="0">
                <a:sym typeface="Verdana" charset="0"/>
              </a:rPr>
              <a:t> (adott kérdésre vonatkozó bírói esetjog megléte)</a:t>
            </a:r>
          </a:p>
          <a:p>
            <a:pPr>
              <a:lnSpc>
                <a:spcPts val="2600"/>
              </a:lnSpc>
              <a:defRPr/>
            </a:pPr>
            <a:r>
              <a:rPr lang="hu-HU" b="1" dirty="0" smtClean="0">
                <a:sym typeface="Lucida Grande" charset="0"/>
              </a:rPr>
              <a:t>Előterjesztési jogosultság vs. kötelezettség</a:t>
            </a:r>
          </a:p>
          <a:p>
            <a:pPr lvl="1">
              <a:lnSpc>
                <a:spcPts val="2600"/>
              </a:lnSpc>
              <a:defRPr/>
            </a:pPr>
            <a:r>
              <a:rPr lang="hu-HU" dirty="0" smtClean="0">
                <a:sym typeface="Lucida Grande" charset="0"/>
              </a:rPr>
              <a:t> fórumrendszer mely szintje terjesztené elő? (végső fórum </a:t>
            </a:r>
            <a:r>
              <a:rPr lang="hu-HU" dirty="0" err="1" smtClean="0">
                <a:sym typeface="Lucida Grande" charset="0"/>
              </a:rPr>
              <a:t>kötelezettsge</a:t>
            </a:r>
            <a:r>
              <a:rPr lang="hu-HU" dirty="0" smtClean="0">
                <a:sym typeface="Lucida Grande" charset="0"/>
              </a:rPr>
              <a:t>)</a:t>
            </a:r>
          </a:p>
          <a:p>
            <a:pPr lvl="1">
              <a:lnSpc>
                <a:spcPts val="2600"/>
              </a:lnSpc>
              <a:defRPr/>
            </a:pPr>
            <a:r>
              <a:rPr lang="hu-HU" dirty="0" smtClean="0">
                <a:sym typeface="Lucida Grande" charset="0"/>
              </a:rPr>
              <a:t>Érvénytelenségi kérdések </a:t>
            </a:r>
          </a:p>
          <a:p>
            <a:r>
              <a:rPr lang="hu-HU" b="1" dirty="0" smtClean="0"/>
              <a:t>Hatásköri korlátok</a:t>
            </a:r>
          </a:p>
          <a:p>
            <a:pPr lvl="1"/>
            <a:r>
              <a:rPr lang="hu-HU" dirty="0" smtClean="0"/>
              <a:t>Nem irányulhat belső jog értelmezésére</a:t>
            </a:r>
          </a:p>
          <a:p>
            <a:pPr lvl="1"/>
            <a:r>
              <a:rPr lang="hu-HU" dirty="0" smtClean="0"/>
              <a:t>Nem irányulhat EU jog/belső jog összeegyeztethetőségére</a:t>
            </a:r>
          </a:p>
          <a:p>
            <a:pPr lvl="1"/>
            <a:r>
              <a:rPr lang="hu-HU" dirty="0" smtClean="0"/>
              <a:t>Ügy szempontjából nem lehet hipotetikus/irreleváns</a:t>
            </a:r>
            <a:endParaRPr lang="hu-H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rgbClr val="C00000"/>
                </a:solidFill>
              </a:rPr>
              <a:t>Előzetes Döntéshozatali eljárás III</a:t>
            </a:r>
            <a:r>
              <a:rPr lang="hu-HU" dirty="0" smtClean="0">
                <a:solidFill>
                  <a:srgbClr val="C00000"/>
                </a:solidFill>
              </a:rPr>
              <a:t>.</a:t>
            </a: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b="1" dirty="0" smtClean="0"/>
              <a:t>Ami nem előzetes döntés:</a:t>
            </a:r>
          </a:p>
          <a:p>
            <a:r>
              <a:rPr lang="hu-HU" b="1" dirty="0" smtClean="0"/>
              <a:t>Hatásköri korlátok (megállapító végzés)</a:t>
            </a:r>
          </a:p>
          <a:p>
            <a:pPr lvl="1"/>
            <a:r>
              <a:rPr lang="hu-HU" dirty="0" smtClean="0"/>
              <a:t>Nem irányulhat belső jog értelmezésére</a:t>
            </a:r>
          </a:p>
          <a:p>
            <a:pPr lvl="1"/>
            <a:r>
              <a:rPr lang="hu-HU" dirty="0" smtClean="0"/>
              <a:t>Nem irányulhat EU jog/belső jog összeegyeztethetőségére</a:t>
            </a:r>
          </a:p>
          <a:p>
            <a:pPr lvl="1"/>
            <a:r>
              <a:rPr lang="hu-HU" dirty="0" smtClean="0"/>
              <a:t>Ügy szempontjából nem lehet hipotetikus/irreleváns</a:t>
            </a:r>
            <a:endParaRPr lang="hu-HU" b="1" dirty="0" smtClean="0"/>
          </a:p>
          <a:p>
            <a:pPr>
              <a:lnSpc>
                <a:spcPts val="2600"/>
              </a:lnSpc>
              <a:defRPr/>
            </a:pPr>
            <a:r>
              <a:rPr lang="hu-HU" b="1" dirty="0" smtClean="0"/>
              <a:t>Indokolt végzés</a:t>
            </a:r>
          </a:p>
          <a:p>
            <a:pPr lvl="1">
              <a:lnSpc>
                <a:spcPts val="2600"/>
              </a:lnSpc>
              <a:defRPr/>
            </a:pPr>
            <a:r>
              <a:rPr lang="hu-HU" dirty="0" err="1" smtClean="0"/>
              <a:t>CILFIT-esetkörben</a:t>
            </a:r>
            <a:r>
              <a:rPr lang="hu-HU" dirty="0" smtClean="0"/>
              <a:t> elutasítás</a:t>
            </a:r>
          </a:p>
          <a:p>
            <a:pPr lvl="1">
              <a:lnSpc>
                <a:spcPts val="2600"/>
              </a:lnSpc>
              <a:defRPr/>
            </a:pPr>
            <a:r>
              <a:rPr lang="hu-HU" dirty="0" smtClean="0"/>
              <a:t>Megválaszolhatóság </a:t>
            </a:r>
          </a:p>
          <a:p>
            <a:pPr>
              <a:lnSpc>
                <a:spcPts val="2600"/>
              </a:lnSpc>
              <a:defRPr/>
            </a:pPr>
            <a:r>
              <a:rPr lang="hu-HU" b="1" dirty="0" smtClean="0"/>
              <a:t>Nyilvántartásból való törlést elrendelő végzés</a:t>
            </a:r>
          </a:p>
          <a:p>
            <a:pPr lvl="1">
              <a:lnSpc>
                <a:spcPts val="2600"/>
              </a:lnSpc>
              <a:defRPr/>
            </a:pPr>
            <a:r>
              <a:rPr lang="hu-HU" dirty="0" smtClean="0"/>
              <a:t>visszavonás</a:t>
            </a:r>
          </a:p>
          <a:p>
            <a:pPr lvl="1">
              <a:lnSpc>
                <a:spcPts val="2600"/>
              </a:lnSpc>
              <a:defRPr/>
            </a:pPr>
            <a:endParaRPr lang="hu-H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b="1" dirty="0" err="1" smtClean="0">
                <a:solidFill>
                  <a:srgbClr val="C00000"/>
                </a:solidFill>
              </a:rPr>
              <a:t>Weltimmo</a:t>
            </a:r>
            <a:r>
              <a:rPr lang="hu-HU" b="1" dirty="0" smtClean="0">
                <a:solidFill>
                  <a:srgbClr val="C00000"/>
                </a:solidFill>
              </a:rPr>
              <a:t> </a:t>
            </a:r>
            <a:r>
              <a:rPr lang="hu-HU" b="1" dirty="0" err="1" smtClean="0">
                <a:solidFill>
                  <a:srgbClr val="C00000"/>
                </a:solidFill>
              </a:rPr>
              <a:t>s.r.o</a:t>
            </a:r>
            <a:r>
              <a:rPr lang="hu-HU" b="1" dirty="0" smtClean="0">
                <a:solidFill>
                  <a:srgbClr val="C00000"/>
                </a:solidFill>
              </a:rPr>
              <a:t>. Ügy példáján keresztül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ts val="2600"/>
              </a:lnSpc>
              <a:defRPr/>
            </a:pPr>
            <a:r>
              <a:rPr lang="hu-HU" dirty="0" smtClean="0"/>
              <a:t>Ügy részletes ismertetése: Jogesetek Magyarázata 2013/3. szám</a:t>
            </a:r>
          </a:p>
          <a:p>
            <a:pPr>
              <a:lnSpc>
                <a:spcPts val="2600"/>
              </a:lnSpc>
              <a:defRPr/>
            </a:pPr>
            <a:r>
              <a:rPr lang="hu-HU" dirty="0" smtClean="0"/>
              <a:t>Szlovák székhellyel rendelkező felperes- ingatlanközvetítői weboldalt üzemeltet: nagyrészt magyar ügyfelek magyarországi ingatlanok hirdetései (hirdetők személyes adatai kezelése is)</a:t>
            </a:r>
          </a:p>
          <a:p>
            <a:pPr>
              <a:lnSpc>
                <a:spcPts val="2600"/>
              </a:lnSpc>
              <a:defRPr/>
            </a:pPr>
            <a:r>
              <a:rPr lang="hu-HU" b="1" dirty="0" smtClean="0"/>
              <a:t>NAIH álláspontja:</a:t>
            </a:r>
          </a:p>
          <a:p>
            <a:pPr lvl="1">
              <a:lnSpc>
                <a:spcPts val="2600"/>
              </a:lnSpc>
              <a:defRPr/>
            </a:pPr>
            <a:r>
              <a:rPr lang="hu-HU" dirty="0" err="1" smtClean="0"/>
              <a:t>Info</a:t>
            </a:r>
            <a:r>
              <a:rPr lang="hu-HU" dirty="0" smtClean="0"/>
              <a:t>. törvény: 1/ saját </a:t>
            </a:r>
            <a:r>
              <a:rPr lang="hu-HU" u="sng" dirty="0" smtClean="0"/>
              <a:t>joghatóságát</a:t>
            </a:r>
            <a:r>
              <a:rPr lang="hu-HU" dirty="0" smtClean="0"/>
              <a:t> 2/ az </a:t>
            </a:r>
            <a:r>
              <a:rPr lang="hu-HU" dirty="0" err="1" smtClean="0"/>
              <a:t>Info</a:t>
            </a:r>
            <a:r>
              <a:rPr lang="hu-HU" dirty="0" smtClean="0"/>
              <a:t> törvény </a:t>
            </a:r>
            <a:r>
              <a:rPr lang="hu-HU" u="sng" dirty="0" smtClean="0"/>
              <a:t>alkalmazhatóságát</a:t>
            </a:r>
            <a:r>
              <a:rPr lang="hu-HU" dirty="0" smtClean="0"/>
              <a:t>, mert az </a:t>
            </a:r>
            <a:r>
              <a:rPr lang="hu-HU" dirty="0" err="1" smtClean="0"/>
              <a:t>Info</a:t>
            </a:r>
            <a:r>
              <a:rPr lang="hu-HU" dirty="0" smtClean="0"/>
              <a:t>. törvény hatálya minden olyan </a:t>
            </a:r>
            <a:r>
              <a:rPr lang="hu-HU" u="sng" dirty="0" smtClean="0"/>
              <a:t>Magyarország területén </a:t>
            </a:r>
            <a:r>
              <a:rPr lang="hu-HU" dirty="0" smtClean="0"/>
              <a:t>folytatott adatkezelésre (feltöltéssel v. gyűjtés) kiterjed, amely </a:t>
            </a:r>
            <a:r>
              <a:rPr lang="hu-HU" u="sng" dirty="0" smtClean="0"/>
              <a:t>természetes személy </a:t>
            </a:r>
            <a:r>
              <a:rPr lang="hu-HU" dirty="0" smtClean="0"/>
              <a:t>adataira vonatkozik.</a:t>
            </a:r>
          </a:p>
          <a:p>
            <a:pPr>
              <a:lnSpc>
                <a:spcPts val="2600"/>
              </a:lnSpc>
              <a:defRPr/>
            </a:pPr>
            <a:r>
              <a:rPr lang="hu-HU" dirty="0" smtClean="0"/>
              <a:t>95/46/EK irányelve </a:t>
            </a:r>
            <a:r>
              <a:rPr lang="hu-HU" u="sng" dirty="0" smtClean="0"/>
              <a:t>lehetséges</a:t>
            </a:r>
            <a:r>
              <a:rPr lang="hu-HU" dirty="0" smtClean="0"/>
              <a:t> értelmezése letelepedés hiánya miatt nem alkalmazható magyar jog (</a:t>
            </a:r>
            <a:r>
              <a:rPr lang="hu-HU" dirty="0" err="1" smtClean="0"/>
              <a:t>Info.vt</a:t>
            </a:r>
            <a:r>
              <a:rPr lang="hu-HU" dirty="0" smtClean="0"/>
              <a:t>)? Magyar jog vagy szlovák jog alkalmazandó?</a:t>
            </a:r>
          </a:p>
          <a:p>
            <a:pPr>
              <a:lnSpc>
                <a:spcPts val="2600"/>
              </a:lnSpc>
              <a:defRPr/>
            </a:pPr>
            <a:endParaRPr lang="hu-HU" dirty="0" smtClean="0"/>
          </a:p>
          <a:p>
            <a:pPr>
              <a:lnSpc>
                <a:spcPts val="2600"/>
              </a:lnSpc>
              <a:defRPr/>
            </a:pPr>
            <a:endParaRPr lang="hu-HU" dirty="0"/>
          </a:p>
        </p:txBody>
      </p:sp>
      <p:pic>
        <p:nvPicPr>
          <p:cNvPr id="4" name="Kép 3" descr="NAIH jelké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2852936"/>
            <a:ext cx="1173940" cy="651322"/>
          </a:xfrm>
          <a:prstGeom prst="rect">
            <a:avLst/>
          </a:prstGeom>
        </p:spPr>
      </p:pic>
      <p:pic>
        <p:nvPicPr>
          <p:cNvPr id="5" name="Kép 4" descr="Magyar zászló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5733256"/>
            <a:ext cx="1129147" cy="792088"/>
          </a:xfrm>
          <a:prstGeom prst="rect">
            <a:avLst/>
          </a:prstGeom>
        </p:spPr>
      </p:pic>
      <p:pic>
        <p:nvPicPr>
          <p:cNvPr id="6" name="Kép 5" descr="Szlovák zászló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48264" y="5733256"/>
            <a:ext cx="1143000" cy="762000"/>
          </a:xfrm>
          <a:prstGeom prst="rect">
            <a:avLst/>
          </a:prstGeom>
        </p:spPr>
      </p:pic>
      <p:pic>
        <p:nvPicPr>
          <p:cNvPr id="7" name="Kép 9" descr="post-29608-0-00834400-1402419181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5733256"/>
            <a:ext cx="863600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hu-HU" b="1" dirty="0" err="1" smtClean="0">
                <a:solidFill>
                  <a:srgbClr val="C00000"/>
                </a:solidFill>
              </a:rPr>
              <a:t>EU-Tagállami</a:t>
            </a:r>
            <a:r>
              <a:rPr lang="hu-HU" b="1" dirty="0" smtClean="0">
                <a:solidFill>
                  <a:srgbClr val="C00000"/>
                </a:solidFill>
              </a:rPr>
              <a:t> Jog </a:t>
            </a:r>
            <a:r>
              <a:rPr lang="hu-HU" b="1" dirty="0" err="1" smtClean="0">
                <a:solidFill>
                  <a:srgbClr val="C00000"/>
                </a:solidFill>
              </a:rPr>
              <a:t>kollíziója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7673280" cy="534920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hu-HU" sz="8000" dirty="0" err="1" smtClean="0"/>
              <a:t>Info.tv</a:t>
            </a:r>
            <a:r>
              <a:rPr lang="hu-HU" sz="8000" dirty="0" smtClean="0"/>
              <a:t>. </a:t>
            </a:r>
            <a:r>
              <a:rPr lang="hu-HU" sz="8000" u="sng" dirty="0" smtClean="0"/>
              <a:t>Technológiasemlegesség + </a:t>
            </a:r>
            <a:r>
              <a:rPr lang="hu-HU" sz="8000" u="sng" dirty="0" err="1" smtClean="0"/>
              <a:t>territorialitás</a:t>
            </a:r>
            <a:endParaRPr lang="hu-HU" sz="8000" u="sng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hu-HU" sz="5600" dirty="0" smtClean="0"/>
              <a:t>2. § (1) </a:t>
            </a:r>
            <a:r>
              <a:rPr lang="hu-HU" sz="5600" dirty="0" err="1" smtClean="0"/>
              <a:t>bek</a:t>
            </a:r>
            <a:r>
              <a:rPr lang="hu-HU" sz="5600" dirty="0" smtClean="0"/>
              <a:t>.: „e törvény hatálya a </a:t>
            </a:r>
            <a:r>
              <a:rPr lang="hu-HU" sz="5600" u="sng" dirty="0" smtClean="0"/>
              <a:t>Magyarország területén folytatott </a:t>
            </a:r>
            <a:r>
              <a:rPr lang="hu-HU" sz="5600" dirty="0" smtClean="0"/>
              <a:t>minden olyan </a:t>
            </a:r>
            <a:r>
              <a:rPr lang="hu-HU" sz="5600" u="sng" dirty="0" smtClean="0"/>
              <a:t>adatkezelésre és adatfeldolgozásra </a:t>
            </a:r>
            <a:r>
              <a:rPr lang="hu-HU" sz="5600" dirty="0" smtClean="0"/>
              <a:t>kiterjed, amely természetes személy adataira vonatkozik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hu-HU" sz="5600" dirty="0" smtClean="0"/>
              <a:t>3. §</a:t>
            </a:r>
            <a:r>
              <a:rPr lang="hu-HU" sz="5600" b="1" dirty="0" smtClean="0"/>
              <a:t> </a:t>
            </a:r>
            <a:r>
              <a:rPr lang="hu-HU" sz="5600" dirty="0" smtClean="0"/>
              <a:t>10 pontja, amely szerint a </a:t>
            </a:r>
            <a:r>
              <a:rPr lang="hu-HU" sz="5600" i="1" dirty="0" smtClean="0"/>
              <a:t>adatkezelés: </a:t>
            </a:r>
            <a:r>
              <a:rPr lang="hu-HU" sz="5600" dirty="0" smtClean="0"/>
              <a:t>az </a:t>
            </a:r>
            <a:r>
              <a:rPr lang="hu-HU" sz="5600" u="sng" dirty="0" smtClean="0"/>
              <a:t>alkalmazott eljárástól függetlenül </a:t>
            </a:r>
            <a:r>
              <a:rPr lang="hu-HU" sz="5600" dirty="0" smtClean="0"/>
              <a:t>az adatokon végzett bármely művelet vagy a műveletek összessége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endParaRPr lang="hu-HU" sz="5600" dirty="0" smtClean="0"/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hu-HU" sz="8000" dirty="0" smtClean="0"/>
              <a:t>95/46/EK (adatvédelmi) irányelv: </a:t>
            </a:r>
            <a:r>
              <a:rPr lang="hu-HU" sz="8000" u="sng" dirty="0" smtClean="0"/>
              <a:t>letelepedés és technikai </a:t>
            </a:r>
            <a:r>
              <a:rPr lang="hu-HU" sz="8000" u="sng" dirty="0" err="1" smtClean="0"/>
              <a:t>eszk</a:t>
            </a:r>
            <a:r>
              <a:rPr lang="hu-HU" sz="8000" u="sng" dirty="0" smtClean="0"/>
              <a:t>. helye meghatározó – belső piaci harmonizáció igénye</a:t>
            </a:r>
            <a:endParaRPr lang="hu-HU" sz="56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5600" dirty="0" smtClean="0"/>
              <a:t>Az „alkalmazandó nemzeti jog” 4. cikk (1) </a:t>
            </a:r>
            <a:r>
              <a:rPr lang="hu-HU" sz="5600" dirty="0" err="1" smtClean="0"/>
              <a:t>bek</a:t>
            </a:r>
            <a:r>
              <a:rPr lang="hu-HU" sz="5600" dirty="0" smtClean="0"/>
              <a:t>.: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hu-HU" sz="5600" dirty="0" smtClean="0"/>
              <a:t>„A személyes adatok feldolgozására minden tagállam az ezen irányelvnek megfelelően elfogadott nemzeti rendelkezéseket alkalmazza, amennyiben: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hu-HU" sz="5600" dirty="0" smtClean="0"/>
              <a:t>a) az adatfeldolgozást a tagállam területén az adatkezelő egy szervezete tevékenységeinek keretében végzik; (</a:t>
            </a:r>
            <a:r>
              <a:rPr lang="hu-HU" sz="5600" u="sng" dirty="0" smtClean="0"/>
              <a:t>letelepedés államának joga</a:t>
            </a:r>
            <a:r>
              <a:rPr lang="hu-HU" sz="5600" dirty="0" smtClean="0"/>
              <a:t>) v. </a:t>
            </a:r>
            <a:r>
              <a:rPr lang="hu-HU" sz="5600" u="sng" dirty="0" smtClean="0"/>
              <a:t>több tagállam </a:t>
            </a:r>
            <a:r>
              <a:rPr lang="hu-HU" sz="5600" dirty="0" smtClean="0"/>
              <a:t>(mindegyik jogának meg kell felelni)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hu-HU" sz="5600" dirty="0" smtClean="0"/>
              <a:t>b) tagállami </a:t>
            </a:r>
            <a:r>
              <a:rPr lang="hu-HU" sz="5600" u="sng" dirty="0" smtClean="0"/>
              <a:t>letelepedés hiányában </a:t>
            </a:r>
            <a:r>
              <a:rPr lang="hu-HU" sz="5600" dirty="0" smtClean="0"/>
              <a:t>olyan harmadik állam joga, amelynek nemzeti joga – a nemzetközi közjog értelmében – alkalmazandó; (</a:t>
            </a:r>
            <a:r>
              <a:rPr lang="hu-HU" sz="5600" u="sng" dirty="0" smtClean="0"/>
              <a:t>harmadik állam joga</a:t>
            </a:r>
            <a:r>
              <a:rPr lang="hu-HU" sz="5600" dirty="0" smtClean="0"/>
              <a:t>)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hu-HU" sz="5600" dirty="0" smtClean="0"/>
              <a:t>c) tagállami </a:t>
            </a:r>
            <a:r>
              <a:rPr lang="hu-HU" sz="5600" u="sng" dirty="0" smtClean="0"/>
              <a:t>letelepedés hiányában: szerver elhelyezkedésének tagállami joga</a:t>
            </a:r>
            <a:endParaRPr lang="hu-HU" sz="56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hu-HU" sz="56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5600" dirty="0" smtClean="0"/>
              <a:t>„A felügyelő hatóság” 28. cikk (1) </a:t>
            </a:r>
            <a:r>
              <a:rPr lang="hu-HU" sz="5600" dirty="0" err="1" smtClean="0"/>
              <a:t>bek</a:t>
            </a:r>
            <a:r>
              <a:rPr lang="hu-HU" sz="5600" dirty="0" smtClean="0"/>
              <a:t>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hu-HU" sz="5600" dirty="0" smtClean="0"/>
              <a:t>Minden tagállamnak rendelkeznie kell arról, hogy az ezen irányelv értelmében a tagállam által elfogadott nemzeti rendelkezéseknek a területén történő alkalmazását valamely hatóság vagy hatóságok felügyeljék.</a:t>
            </a:r>
          </a:p>
          <a:p>
            <a:pPr>
              <a:lnSpc>
                <a:spcPts val="2600"/>
              </a:lnSpc>
              <a:defRPr/>
            </a:pPr>
            <a:endParaRPr lang="hu-HU" dirty="0" smtClean="0"/>
          </a:p>
          <a:p>
            <a:pPr>
              <a:lnSpc>
                <a:spcPts val="2600"/>
              </a:lnSpc>
              <a:defRPr/>
            </a:pPr>
            <a:endParaRPr lang="hu-HU" dirty="0" smtClean="0"/>
          </a:p>
          <a:p>
            <a:pPr>
              <a:lnSpc>
                <a:spcPts val="2600"/>
              </a:lnSpc>
              <a:defRPr/>
            </a:pPr>
            <a:endParaRPr lang="hu-HU" dirty="0"/>
          </a:p>
        </p:txBody>
      </p:sp>
      <p:pic>
        <p:nvPicPr>
          <p:cNvPr id="4" name="Kép 3" descr="EU fla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3933056"/>
            <a:ext cx="996702" cy="664468"/>
          </a:xfrm>
          <a:prstGeom prst="rect">
            <a:avLst/>
          </a:prstGeom>
        </p:spPr>
      </p:pic>
      <p:sp>
        <p:nvSpPr>
          <p:cNvPr id="5" name="Lefelé nyíl 4"/>
          <p:cNvSpPr/>
          <p:nvPr/>
        </p:nvSpPr>
        <p:spPr>
          <a:xfrm>
            <a:off x="8244408" y="1772816"/>
            <a:ext cx="71438" cy="5762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" name="Lefelé nyíl 5"/>
          <p:cNvSpPr/>
          <p:nvPr/>
        </p:nvSpPr>
        <p:spPr>
          <a:xfrm flipV="1">
            <a:off x="8244408" y="3140968"/>
            <a:ext cx="45719" cy="6564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pic>
        <p:nvPicPr>
          <p:cNvPr id="7" name="Kép 6" descr="Mo cím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84368" y="692696"/>
            <a:ext cx="756096" cy="1068136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7452320" y="2420888"/>
            <a:ext cx="1691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err="1" smtClean="0"/>
              <a:t>Weltimmo</a:t>
            </a:r>
            <a:endParaRPr lang="hu-HU" b="1" dirty="0" smtClean="0"/>
          </a:p>
          <a:p>
            <a:pPr algn="ctr"/>
            <a:r>
              <a:rPr lang="hu-HU" b="1" dirty="0" err="1" smtClean="0"/>
              <a:t>s.r.o</a:t>
            </a:r>
            <a:r>
              <a:rPr lang="hu-HU" b="1" dirty="0" smtClean="0"/>
              <a:t>.</a:t>
            </a:r>
            <a:endParaRPr lang="hu-HU" b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dirty="0" err="1" smtClean="0">
                <a:solidFill>
                  <a:srgbClr val="C00000"/>
                </a:solidFill>
              </a:rPr>
              <a:t>Weltimmo</a:t>
            </a:r>
            <a:r>
              <a:rPr lang="hu-HU" b="1" dirty="0" smtClean="0">
                <a:solidFill>
                  <a:srgbClr val="C00000"/>
                </a:solidFill>
              </a:rPr>
              <a:t> </a:t>
            </a:r>
            <a:r>
              <a:rPr lang="hu-HU" b="1" dirty="0" err="1" smtClean="0">
                <a:solidFill>
                  <a:srgbClr val="C00000"/>
                </a:solidFill>
              </a:rPr>
              <a:t>s.r.o</a:t>
            </a:r>
            <a:r>
              <a:rPr lang="hu-HU" b="1" dirty="0" smtClean="0">
                <a:solidFill>
                  <a:srgbClr val="C00000"/>
                </a:solidFill>
              </a:rPr>
              <a:t>. ügy III.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ts val="2600"/>
              </a:lnSpc>
              <a:defRPr/>
            </a:pPr>
            <a:r>
              <a:rPr lang="hu-HU" sz="3400" dirty="0" smtClean="0"/>
              <a:t>Fővárosi KMB: hatályon kívül helyezte az NAIH határozatát </a:t>
            </a:r>
            <a:r>
              <a:rPr lang="hu-HU" sz="2200" dirty="0" smtClean="0"/>
              <a:t>(</a:t>
            </a:r>
            <a:r>
              <a:rPr lang="hu-HU" sz="2200" i="1" dirty="0" smtClean="0"/>
              <a:t>az egyes tényállási elemek tisztázatlansága okán</a:t>
            </a:r>
            <a:r>
              <a:rPr lang="hu-HU" sz="2200" dirty="0" smtClean="0"/>
              <a:t>)</a:t>
            </a:r>
          </a:p>
          <a:p>
            <a:pPr lvl="1">
              <a:lnSpc>
                <a:spcPts val="2600"/>
              </a:lnSpc>
              <a:defRPr/>
            </a:pPr>
            <a:r>
              <a:rPr lang="hu-HU" dirty="0" smtClean="0"/>
              <a:t>adatgyűjtés helye: Magyarország, nem felperes szlovákiai székhelye, ok: az </a:t>
            </a:r>
            <a:r>
              <a:rPr lang="hu-HU" dirty="0" err="1" smtClean="0"/>
              <a:t>Info</a:t>
            </a:r>
            <a:r>
              <a:rPr lang="hu-HU" dirty="0" smtClean="0"/>
              <a:t>. törvény a </a:t>
            </a:r>
            <a:r>
              <a:rPr lang="hu-HU" u="sng" dirty="0" smtClean="0"/>
              <a:t>technológiasemlegesség</a:t>
            </a:r>
            <a:r>
              <a:rPr lang="hu-HU" dirty="0" smtClean="0"/>
              <a:t> elvét követi</a:t>
            </a:r>
          </a:p>
          <a:p>
            <a:pPr lvl="1">
              <a:lnSpc>
                <a:spcPts val="2600"/>
              </a:lnSpc>
              <a:defRPr/>
            </a:pPr>
            <a:r>
              <a:rPr lang="hu-HU" dirty="0" smtClean="0"/>
              <a:t>adatvédelmi irányelv </a:t>
            </a:r>
            <a:r>
              <a:rPr lang="hu-HU" u="sng" dirty="0" smtClean="0"/>
              <a:t>4. cikk (1) </a:t>
            </a:r>
            <a:r>
              <a:rPr lang="hu-HU" u="sng" dirty="0" err="1" smtClean="0"/>
              <a:t>bek</a:t>
            </a:r>
            <a:r>
              <a:rPr lang="hu-HU" u="sng" dirty="0" smtClean="0"/>
              <a:t>. a.) pontja</a:t>
            </a:r>
            <a:r>
              <a:rPr lang="hu-HU" dirty="0" smtClean="0"/>
              <a:t>, valamint a 28-29. cikkei </a:t>
            </a:r>
            <a:r>
              <a:rPr lang="hu-HU" u="sng" dirty="0" smtClean="0"/>
              <a:t>nem</a:t>
            </a:r>
            <a:r>
              <a:rPr lang="hu-HU" dirty="0" smtClean="0"/>
              <a:t> tekinthetőek olyan </a:t>
            </a:r>
            <a:r>
              <a:rPr lang="hu-HU" u="sng" dirty="0" smtClean="0"/>
              <a:t>közvetlenül hatályos rendelkezéseknek </a:t>
            </a:r>
            <a:r>
              <a:rPr lang="hu-HU" dirty="0" err="1" smtClean="0"/>
              <a:t>Info</a:t>
            </a:r>
            <a:r>
              <a:rPr lang="hu-HU" dirty="0" smtClean="0"/>
              <a:t>. törvény egyébként egyértelműen megfogalmazott előírásaival szemben</a:t>
            </a:r>
          </a:p>
          <a:p>
            <a:pPr lvl="1">
              <a:lnSpc>
                <a:spcPts val="2600"/>
              </a:lnSpc>
              <a:defRPr/>
            </a:pPr>
            <a:r>
              <a:rPr lang="hu-HU" dirty="0" smtClean="0"/>
              <a:t>székhely, telephely hiánya Magyarországon nem alapos felperesi érv, mivel a </a:t>
            </a:r>
            <a:r>
              <a:rPr lang="hu-HU" u="sng" dirty="0" smtClean="0"/>
              <a:t>magyar ingatlanokra vonatkozó adatszolgáltatást </a:t>
            </a:r>
            <a:r>
              <a:rPr lang="hu-HU" u="sng" dirty="0" err="1" smtClean="0"/>
              <a:t>Mo.-on</a:t>
            </a:r>
            <a:r>
              <a:rPr lang="hu-HU" u="sng" dirty="0" smtClean="0"/>
              <a:t> végezték </a:t>
            </a:r>
            <a:r>
              <a:rPr lang="hu-HU" dirty="0" smtClean="0"/>
              <a:t>(feltöltés)</a:t>
            </a:r>
          </a:p>
          <a:p>
            <a:pPr>
              <a:lnSpc>
                <a:spcPts val="2600"/>
              </a:lnSpc>
              <a:defRPr/>
            </a:pPr>
            <a:r>
              <a:rPr lang="hu-HU" sz="3400" dirty="0" smtClean="0"/>
              <a:t>Kúria előtt:</a:t>
            </a:r>
          </a:p>
          <a:p>
            <a:pPr lvl="1">
              <a:lnSpc>
                <a:spcPts val="2600"/>
              </a:lnSpc>
              <a:defRPr/>
            </a:pPr>
            <a:r>
              <a:rPr lang="hu-HU" dirty="0" smtClean="0"/>
              <a:t>Felperes felülvizsgálati kérelme: a Kúria állapítsa meg, hogy nincs szükség további tényállás tisztázásra, mert az </a:t>
            </a:r>
            <a:r>
              <a:rPr lang="hu-HU" u="sng" dirty="0" smtClean="0"/>
              <a:t>adatvédelmi hatóságnak nincs hatásköre eljárni és a magyar jogot alkalmazni egy másik tagállamban letelepedett szolgáltatóval szemben, figyelemmel az adatvédelmi irányelvre</a:t>
            </a:r>
            <a:endParaRPr lang="hu-HU" dirty="0" smtClean="0"/>
          </a:p>
          <a:p>
            <a:pPr lvl="1">
              <a:lnSpc>
                <a:spcPts val="2600"/>
              </a:lnSpc>
              <a:defRPr/>
            </a:pPr>
            <a:r>
              <a:rPr lang="hu-HU" dirty="0" smtClean="0"/>
              <a:t>Végül: előzetes döntéshozatali eljárás kezdeményezése (C-230/14)</a:t>
            </a:r>
          </a:p>
        </p:txBody>
      </p:sp>
      <p:pic>
        <p:nvPicPr>
          <p:cNvPr id="4" name="Kép 6" descr="curi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5517232"/>
            <a:ext cx="935038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efelé nyíl 4"/>
          <p:cNvSpPr/>
          <p:nvPr/>
        </p:nvSpPr>
        <p:spPr>
          <a:xfrm>
            <a:off x="8316416" y="4725144"/>
            <a:ext cx="71438" cy="5762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pic>
        <p:nvPicPr>
          <p:cNvPr id="7" name="Kép 6" descr="Kúria jelkép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40352" y="3789040"/>
            <a:ext cx="1246635" cy="738588"/>
          </a:xfrm>
          <a:prstGeom prst="rect">
            <a:avLst/>
          </a:prstGeom>
        </p:spPr>
      </p:pic>
      <p:sp>
        <p:nvSpPr>
          <p:cNvPr id="8" name="Lefelé nyíl 7"/>
          <p:cNvSpPr/>
          <p:nvPr/>
        </p:nvSpPr>
        <p:spPr>
          <a:xfrm>
            <a:off x="8270696" y="2852936"/>
            <a:ext cx="45719" cy="7202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7631832" y="206084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Fővárosi KMB</a:t>
            </a:r>
            <a:endParaRPr lang="hu-HU" b="1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0" y="0"/>
            <a:ext cx="8748464" cy="6858000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hu-HU" sz="1400" u="sng" dirty="0" smtClean="0"/>
              <a:t>Értelmezhető-e</a:t>
            </a:r>
            <a:r>
              <a:rPr lang="hu-HU" sz="1400" dirty="0" smtClean="0"/>
              <a:t> az Európai Parlament és a Tanács a személyes adatok feldolgozása vonatkozásában az egyének védelméről és az ilyen adatok szabad áramlásáról szóló 95/46/EK (1995. október 24.) irányelve 28. cikk (1) bekezdése akként, hogy egy tagállam területén alkalmazható a nemzeti jog rendelkezései egy olyan, kizárólag a másik tagállamban letelepedett ingatlanközvetítő weboldalt üzemeltető adatkezelővel szemben, aki e tagállam területén lévő ingatlanokat is hirdet és az ingatlan tulajdonosok továbbították személyes adataikat a weboldal üzemeltető másik tagállamban lévő adattároló, adatfeldolgozó eszközére (szerverére)?</a:t>
            </a:r>
          </a:p>
          <a:p>
            <a:pPr>
              <a:buFont typeface="+mj-lt"/>
              <a:buAutoNum type="arabicPeriod"/>
            </a:pPr>
            <a:r>
              <a:rPr lang="hu-HU" sz="1400" dirty="0" smtClean="0"/>
              <a:t>Értelmezhető-e az adatvédelmi irányelv 4. cikk (1) bekezdés a.) pontja úgy az adatvédelmi irányelv (18)-(20) </a:t>
            </a:r>
            <a:r>
              <a:rPr lang="hu-HU" sz="1400" dirty="0" err="1" smtClean="0"/>
              <a:t>preambulumbekezdése</a:t>
            </a:r>
            <a:r>
              <a:rPr lang="hu-HU" sz="1400" dirty="0" smtClean="0"/>
              <a:t>, az 1. cikk (2) bekezdése és a 28. cikk (1) bekezdése tükrében, hogy a magyar adatvédelmi hatóság a magyar adatvédelmi törvényt, mint nemzeti jogot nem alkalmazhatja a kizárólag más tagállamban letelepedett ingatlanközvetítő weboldal üzemeltetővel szemben akkor sem, ha az magyarországi ingatlanokat is hirdet és az azokra vonatkozó adatokat az ingatlantulajdonosok feltehetően Magyarország területéről továbbították a weboldal üzemeltető másik tagállamban lévő adattároló, feldolgozó eszközére (szerverére)?</a:t>
            </a:r>
          </a:p>
          <a:p>
            <a:pPr>
              <a:buFont typeface="+mj-lt"/>
              <a:buAutoNum type="arabicPeriod"/>
            </a:pPr>
            <a:r>
              <a:rPr lang="hu-HU" sz="1400" dirty="0" smtClean="0"/>
              <a:t>Van-e az értelmezés szempontjából jelentősége annak, hogy a weboldalt üzemeltető adatkezelő által nyújtott szolgáltatás egy másik tagállam területére irányul?</a:t>
            </a:r>
          </a:p>
          <a:p>
            <a:pPr>
              <a:buFont typeface="+mj-lt"/>
              <a:buAutoNum type="arabicPeriod"/>
            </a:pPr>
            <a:r>
              <a:rPr lang="hu-HU" sz="1400" dirty="0" smtClean="0"/>
              <a:t>Van-e jelentősége annak az értelmezés szempontjából, hogy e másik tagállam területéről töltötték-e fel ténylegesen e másik tagállam területén lévő ingatlanokra vonatkozó adatokat, illetve a tulajdonosok személyes adatait?</a:t>
            </a:r>
          </a:p>
          <a:p>
            <a:pPr>
              <a:buFont typeface="+mj-lt"/>
              <a:buAutoNum type="arabicPeriod"/>
            </a:pPr>
            <a:r>
              <a:rPr lang="hu-HU" sz="1400" dirty="0" smtClean="0"/>
              <a:t>Van-e jelentősége annak az értelmezés szempontjából, hogy ezen ingatlanokhoz kapcsolódó személyes adatok másik tagállam állampolgárainak személyes adatai?</a:t>
            </a:r>
          </a:p>
          <a:p>
            <a:pPr>
              <a:buFont typeface="+mj-lt"/>
              <a:buAutoNum type="arabicPeriod"/>
            </a:pPr>
            <a:r>
              <a:rPr lang="hu-HU" sz="1400" dirty="0" smtClean="0"/>
              <a:t>Amennyiben a fenti kérdésekre adott válaszokból az következik, hogy a magyar adatvédelmi hatóság eljárhat, de nem alkalmazhatja nemzeti jogát, hanem a letelepedés szerinti tagállam jogát kell alkalmaznia, akkor úgy kell-e értelmezni az adatvédelmi irányelv 28. cikk (6) bekezdését, hogy csak az adatvédelmi irányelv 28. cikk (3) bekezdésében foglalt jogosultságokat gyakorolhatja a letelepedés szerinti tagállam jogában foglaltak szerint a magyar adatvédelmi hatóság, és ezért bírság kiszabására nem jogosult?</a:t>
            </a:r>
          </a:p>
          <a:p>
            <a:pPr>
              <a:buFont typeface="+mj-lt"/>
              <a:buAutoNum type="arabicPeriod"/>
            </a:pPr>
            <a:r>
              <a:rPr lang="hu-HU" sz="1400" dirty="0" smtClean="0"/>
              <a:t>Mind az adatvédelmi irányelv 4. cikk (1) bekezdés a.) pontja, mind a 28. cikk (6) bekezdése szerinti adatfeldolgozás fogalma azonosítható-e az adatkezelés fogalmával az adatvédelmi irányelv terminológiájában</a:t>
            </a:r>
            <a:r>
              <a:rPr lang="hu-HU" sz="1300" dirty="0" smtClean="0"/>
              <a:t>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84538" y="174828"/>
            <a:ext cx="8229600" cy="1143000"/>
          </a:xfrm>
        </p:spPr>
        <p:txBody>
          <a:bodyPr/>
          <a:lstStyle/>
          <a:p>
            <a:r>
              <a:rPr lang="hu-HU" sz="3600" b="1" dirty="0" smtClean="0">
                <a:solidFill>
                  <a:srgbClr val="C00000"/>
                </a:solidFill>
              </a:rPr>
              <a:t>Közvetett vs. közvetlen végrehajtás</a:t>
            </a:r>
            <a:endParaRPr lang="hu-HU" sz="3600" b="1" dirty="0">
              <a:solidFill>
                <a:srgbClr val="C00000"/>
              </a:solidFill>
            </a:endParaRPr>
          </a:p>
        </p:txBody>
      </p:sp>
      <p:pic>
        <p:nvPicPr>
          <p:cNvPr id="7" name="Tartalom helye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5483595"/>
            <a:ext cx="647328" cy="642568"/>
          </a:xfrm>
        </p:spPr>
      </p:pic>
      <p:sp>
        <p:nvSpPr>
          <p:cNvPr id="6" name="Tartalom helye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25144"/>
          </a:xfrm>
        </p:spPr>
        <p:txBody>
          <a:bodyPr/>
          <a:lstStyle/>
          <a:p>
            <a:r>
              <a:rPr lang="hu-HU" sz="2400" dirty="0" smtClean="0"/>
              <a:t>Közvetlen végrehajtás </a:t>
            </a:r>
            <a:r>
              <a:rPr lang="hu-HU" sz="2400" b="1" dirty="0" smtClean="0"/>
              <a:t>térnyerése </a:t>
            </a:r>
            <a:r>
              <a:rPr lang="hu-HU" sz="2400" dirty="0" smtClean="0"/>
              <a:t>napjainkban</a:t>
            </a:r>
          </a:p>
          <a:p>
            <a:r>
              <a:rPr lang="hu-HU" sz="2400" b="1" dirty="0" smtClean="0"/>
              <a:t>Közvetlen jogviszony </a:t>
            </a:r>
            <a:r>
              <a:rPr lang="hu-HU" sz="2400" dirty="0" smtClean="0"/>
              <a:t>uniós polgár és uniós (végrehajtó) szervek között</a:t>
            </a:r>
          </a:p>
          <a:p>
            <a:r>
              <a:rPr lang="hu-HU" sz="2400" dirty="0"/>
              <a:t>(1) Milyen </a:t>
            </a:r>
            <a:r>
              <a:rPr lang="hu-HU" sz="2400" b="1" dirty="0" smtClean="0"/>
              <a:t>személyzet</a:t>
            </a:r>
            <a:r>
              <a:rPr lang="hu-HU" sz="2400" dirty="0" smtClean="0"/>
              <a:t>, </a:t>
            </a:r>
          </a:p>
          <a:p>
            <a:r>
              <a:rPr lang="hu-HU" sz="2400" dirty="0" smtClean="0"/>
              <a:t>(</a:t>
            </a:r>
            <a:r>
              <a:rPr lang="hu-HU" sz="2400" dirty="0"/>
              <a:t>2) milyen </a:t>
            </a:r>
            <a:r>
              <a:rPr lang="hu-HU" sz="2400" b="1" dirty="0" smtClean="0"/>
              <a:t>szervezeti</a:t>
            </a:r>
            <a:r>
              <a:rPr lang="hu-HU" sz="2400" dirty="0" smtClean="0"/>
              <a:t> keretek között, </a:t>
            </a:r>
          </a:p>
          <a:p>
            <a:r>
              <a:rPr lang="hu-HU" sz="2400" dirty="0" smtClean="0"/>
              <a:t>(</a:t>
            </a:r>
            <a:r>
              <a:rPr lang="hu-HU" sz="2400" dirty="0"/>
              <a:t>3) milyen </a:t>
            </a:r>
            <a:r>
              <a:rPr lang="hu-HU" sz="2400" b="1" dirty="0" smtClean="0"/>
              <a:t>jogvédelmi garanciák</a:t>
            </a:r>
            <a:r>
              <a:rPr lang="hu-HU" sz="2400" dirty="0" smtClean="0"/>
              <a:t> mentén feleljen a közvetlen végrehajtásért?</a:t>
            </a:r>
            <a:endParaRPr lang="hu-HU" sz="2400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628581"/>
            <a:ext cx="986023" cy="656153"/>
          </a:xfrm>
          <a:prstGeom prst="rect">
            <a:avLst/>
          </a:prstGeom>
        </p:spPr>
      </p:pic>
      <p:sp>
        <p:nvSpPr>
          <p:cNvPr id="9" name="Téglalap 8"/>
          <p:cNvSpPr/>
          <p:nvPr/>
        </p:nvSpPr>
        <p:spPr>
          <a:xfrm>
            <a:off x="960555" y="2756969"/>
            <a:ext cx="2880320" cy="2304256"/>
          </a:xfrm>
          <a:prstGeom prst="rect">
            <a:avLst/>
          </a:prstGeom>
          <a:solidFill>
            <a:srgbClr val="1716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cxnSp>
        <p:nvCxnSpPr>
          <p:cNvPr id="11" name="Egyenes összekötő nyíllal 10"/>
          <p:cNvCxnSpPr>
            <a:stCxn id="8" idx="2"/>
            <a:endCxn id="9" idx="0"/>
          </p:cNvCxnSpPr>
          <p:nvPr/>
        </p:nvCxnSpPr>
        <p:spPr>
          <a:xfrm flipH="1">
            <a:off x="2400715" y="2284734"/>
            <a:ext cx="1" cy="472235"/>
          </a:xfrm>
          <a:prstGeom prst="straightConnector1">
            <a:avLst/>
          </a:prstGeom>
          <a:ln w="6032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nyíllal 11"/>
          <p:cNvCxnSpPr/>
          <p:nvPr/>
        </p:nvCxnSpPr>
        <p:spPr>
          <a:xfrm flipH="1">
            <a:off x="2447391" y="5036293"/>
            <a:ext cx="1" cy="447302"/>
          </a:xfrm>
          <a:prstGeom prst="straightConnector1">
            <a:avLst/>
          </a:prstGeom>
          <a:ln w="6032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Kép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841734"/>
            <a:ext cx="986023" cy="656153"/>
          </a:xfrm>
          <a:prstGeom prst="rect">
            <a:avLst/>
          </a:prstGeom>
        </p:spPr>
      </p:pic>
      <p:pic>
        <p:nvPicPr>
          <p:cNvPr id="18" name="Kép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972" y="3490835"/>
            <a:ext cx="2894903" cy="1570390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388628" y="1520541"/>
            <a:ext cx="12961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Uniós normák megalkotása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3674770" y="2023103"/>
            <a:ext cx="101230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Unió általi közvetlen végre-hatás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346019" y="4756219"/>
            <a:ext cx="12241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tagállamok általi közvetett végrehajtás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415538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14957" y="80873"/>
            <a:ext cx="8363272" cy="990650"/>
          </a:xfrm>
        </p:spPr>
        <p:txBody>
          <a:bodyPr/>
          <a:lstStyle/>
          <a:p>
            <a:r>
              <a:rPr lang="hu-HU" sz="3600" b="1" dirty="0" smtClean="0">
                <a:solidFill>
                  <a:srgbClr val="C00000"/>
                </a:solidFill>
              </a:rPr>
              <a:t> </a:t>
            </a:r>
            <a:r>
              <a:rPr lang="hu-HU" sz="3600" dirty="0">
                <a:solidFill>
                  <a:srgbClr val="C00000"/>
                </a:solidFill>
              </a:rPr>
              <a:t>Hatalmi ágak és </a:t>
            </a:r>
            <a:r>
              <a:rPr lang="hu-HU" sz="3600" dirty="0" smtClean="0">
                <a:solidFill>
                  <a:srgbClr val="C00000"/>
                </a:solidFill>
              </a:rPr>
              <a:t>közvetett végrehajtás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3" name="Lekerekített téglalap 2"/>
          <p:cNvSpPr/>
          <p:nvPr/>
        </p:nvSpPr>
        <p:spPr>
          <a:xfrm>
            <a:off x="3842521" y="3332690"/>
            <a:ext cx="1671158" cy="8199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Szövegdoboz 3"/>
          <p:cNvSpPr txBox="1"/>
          <p:nvPr/>
        </p:nvSpPr>
        <p:spPr>
          <a:xfrm>
            <a:off x="3958020" y="3497464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Tagállamok (szuverén)</a:t>
            </a:r>
            <a:endParaRPr lang="hu-HU" dirty="0"/>
          </a:p>
        </p:txBody>
      </p:sp>
      <p:sp>
        <p:nvSpPr>
          <p:cNvPr id="14" name="Lekerekített téglalap 13"/>
          <p:cNvSpPr/>
          <p:nvPr/>
        </p:nvSpPr>
        <p:spPr>
          <a:xfrm>
            <a:off x="3168939" y="4857166"/>
            <a:ext cx="3018321" cy="13616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cxnSp>
        <p:nvCxnSpPr>
          <p:cNvPr id="18" name="Egyenes összekötő nyíllal 17"/>
          <p:cNvCxnSpPr>
            <a:stCxn id="3" idx="2"/>
            <a:endCxn id="25" idx="0"/>
          </p:cNvCxnSpPr>
          <p:nvPr/>
        </p:nvCxnSpPr>
        <p:spPr>
          <a:xfrm flipH="1">
            <a:off x="4678099" y="4152664"/>
            <a:ext cx="1" cy="734550"/>
          </a:xfrm>
          <a:prstGeom prst="straightConnector1">
            <a:avLst/>
          </a:prstGeom>
          <a:ln w="6032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zövegdoboz 24"/>
          <p:cNvSpPr txBox="1"/>
          <p:nvPr/>
        </p:nvSpPr>
        <p:spPr>
          <a:xfrm>
            <a:off x="3168938" y="4887214"/>
            <a:ext cx="30183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u="sng" dirty="0" smtClean="0"/>
              <a:t>Végrehajtás</a:t>
            </a:r>
            <a:r>
              <a:rPr lang="hu-HU" dirty="0" smtClean="0"/>
              <a:t>: Európai Bizottság (ügynökségek?) + </a:t>
            </a:r>
            <a:r>
              <a:rPr lang="hu-HU" u="sng" dirty="0" smtClean="0"/>
              <a:t>tagállami közigazgatási szervezetrendszer főszabály szerint, mint uniós normák vérhajtója</a:t>
            </a:r>
            <a:endParaRPr lang="hu-HU" u="sng" dirty="0"/>
          </a:p>
        </p:txBody>
      </p:sp>
      <p:cxnSp>
        <p:nvCxnSpPr>
          <p:cNvPr id="33" name="Egyenes összekötő 32"/>
          <p:cNvCxnSpPr/>
          <p:nvPr/>
        </p:nvCxnSpPr>
        <p:spPr>
          <a:xfrm>
            <a:off x="467544" y="6381328"/>
            <a:ext cx="8208912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388030" y="1772816"/>
            <a:ext cx="858014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Lekerekített téglalap 35"/>
          <p:cNvSpPr/>
          <p:nvPr/>
        </p:nvSpPr>
        <p:spPr>
          <a:xfrm>
            <a:off x="5660026" y="1904448"/>
            <a:ext cx="3308144" cy="1550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32" name="Téglalap 31"/>
          <p:cNvSpPr/>
          <p:nvPr/>
        </p:nvSpPr>
        <p:spPr>
          <a:xfrm>
            <a:off x="5660026" y="2018467"/>
            <a:ext cx="330922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u="sng" dirty="0" smtClean="0"/>
              <a:t>Igazságszolgáltatás</a:t>
            </a:r>
            <a:r>
              <a:rPr lang="hu-HU" dirty="0" smtClean="0"/>
              <a:t>: </a:t>
            </a:r>
            <a:r>
              <a:rPr lang="hu-HU" dirty="0"/>
              <a:t>Európai </a:t>
            </a:r>
            <a:r>
              <a:rPr lang="hu-HU" dirty="0" smtClean="0"/>
              <a:t>Unió Bírósága+ </a:t>
            </a:r>
            <a:r>
              <a:rPr lang="hu-HU" u="sng" dirty="0"/>
              <a:t>tagállami </a:t>
            </a:r>
            <a:r>
              <a:rPr lang="hu-HU" u="sng" dirty="0" smtClean="0"/>
              <a:t>bíró, </a:t>
            </a:r>
            <a:r>
              <a:rPr lang="hu-HU" u="sng" dirty="0"/>
              <a:t>mint uniós </a:t>
            </a:r>
            <a:r>
              <a:rPr lang="hu-HU" u="sng" dirty="0" smtClean="0"/>
              <a:t>jog bírója </a:t>
            </a:r>
            <a:r>
              <a:rPr lang="hu-HU" dirty="0" smtClean="0"/>
              <a:t>(előzetes döntéshozatali eljárás!)</a:t>
            </a:r>
            <a:endParaRPr lang="hu-HU" dirty="0"/>
          </a:p>
          <a:p>
            <a:pPr algn="ctr"/>
            <a:endParaRPr lang="hu-HU" u="sng" dirty="0"/>
          </a:p>
        </p:txBody>
      </p:sp>
      <p:cxnSp>
        <p:nvCxnSpPr>
          <p:cNvPr id="37" name="Egyenes összekötő nyíllal 36"/>
          <p:cNvCxnSpPr>
            <a:stCxn id="3" idx="3"/>
          </p:cNvCxnSpPr>
          <p:nvPr/>
        </p:nvCxnSpPr>
        <p:spPr>
          <a:xfrm flipV="1">
            <a:off x="5513679" y="3497464"/>
            <a:ext cx="1800419" cy="245213"/>
          </a:xfrm>
          <a:prstGeom prst="straightConnector1">
            <a:avLst/>
          </a:prstGeom>
          <a:ln w="6032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Lekerekített téglalap 38"/>
          <p:cNvSpPr/>
          <p:nvPr/>
        </p:nvSpPr>
        <p:spPr>
          <a:xfrm>
            <a:off x="388030" y="1904449"/>
            <a:ext cx="3308144" cy="16324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40" name="Téglalap 39"/>
          <p:cNvSpPr/>
          <p:nvPr/>
        </p:nvSpPr>
        <p:spPr>
          <a:xfrm>
            <a:off x="5513679" y="5847977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u-HU" dirty="0"/>
              <a:t>Szerződések</a:t>
            </a:r>
          </a:p>
          <a:p>
            <a:pPr algn="ctr"/>
            <a:r>
              <a:rPr lang="hu-HU" dirty="0" smtClean="0"/>
              <a:t>kerete</a:t>
            </a:r>
            <a:endParaRPr lang="hu-HU" dirty="0"/>
          </a:p>
        </p:txBody>
      </p:sp>
      <p:cxnSp>
        <p:nvCxnSpPr>
          <p:cNvPr id="41" name="Egyenes összekötő nyíllal 40"/>
          <p:cNvCxnSpPr>
            <a:stCxn id="3" idx="1"/>
            <a:endCxn id="39" idx="2"/>
          </p:cNvCxnSpPr>
          <p:nvPr/>
        </p:nvCxnSpPr>
        <p:spPr>
          <a:xfrm flipH="1" flipV="1">
            <a:off x="2042102" y="3536943"/>
            <a:ext cx="1800419" cy="205734"/>
          </a:xfrm>
          <a:prstGeom prst="straightConnector1">
            <a:avLst/>
          </a:prstGeom>
          <a:ln w="6032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Szövegdoboz 43"/>
          <p:cNvSpPr txBox="1"/>
          <p:nvPr/>
        </p:nvSpPr>
        <p:spPr>
          <a:xfrm>
            <a:off x="467544" y="2045154"/>
            <a:ext cx="309634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u="sng" dirty="0" smtClean="0"/>
              <a:t>Jogalkotás</a:t>
            </a:r>
            <a:r>
              <a:rPr lang="hu-HU" dirty="0" smtClean="0"/>
              <a:t>: Európai Tanács </a:t>
            </a:r>
            <a:r>
              <a:rPr lang="hu-HU" b="0" dirty="0" smtClean="0"/>
              <a:t>(politikai irány) </a:t>
            </a:r>
            <a:r>
              <a:rPr lang="hu-HU" dirty="0" smtClean="0"/>
              <a:t>+ Bizottság </a:t>
            </a:r>
            <a:r>
              <a:rPr lang="hu-HU" b="0" dirty="0" smtClean="0"/>
              <a:t>(előkészítés) </a:t>
            </a:r>
            <a:r>
              <a:rPr lang="hu-HU" dirty="0" smtClean="0"/>
              <a:t>+ </a:t>
            </a:r>
            <a:r>
              <a:rPr lang="hu-HU" u="sng" dirty="0" smtClean="0"/>
              <a:t>Tanács + EP társ-jogalkotóként</a:t>
            </a:r>
            <a:r>
              <a:rPr lang="hu-HU" dirty="0" smtClean="0"/>
              <a:t> + GSZB/RB </a:t>
            </a:r>
            <a:r>
              <a:rPr lang="hu-HU" dirty="0"/>
              <a:t>tanácsadó szervek + </a:t>
            </a:r>
            <a:r>
              <a:rPr lang="hu-HU" b="0" dirty="0" smtClean="0"/>
              <a:t>Lisszaboni </a:t>
            </a:r>
            <a:r>
              <a:rPr lang="hu-HU" b="0" dirty="0" err="1" smtClean="0"/>
              <a:t>Szerz</a:t>
            </a:r>
            <a:r>
              <a:rPr lang="hu-HU" b="0" dirty="0" smtClean="0"/>
              <a:t>. nemzet </a:t>
            </a:r>
            <a:r>
              <a:rPr lang="hu-HU" b="0" dirty="0"/>
              <a:t>parlamentek növekvő szerepe</a:t>
            </a:r>
          </a:p>
        </p:txBody>
      </p:sp>
      <p:sp>
        <p:nvSpPr>
          <p:cNvPr id="17" name="Ellipszis 16"/>
          <p:cNvSpPr/>
          <p:nvPr/>
        </p:nvSpPr>
        <p:spPr>
          <a:xfrm>
            <a:off x="2696901" y="4578058"/>
            <a:ext cx="3962393" cy="166332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Ellipszis 18"/>
          <p:cNvSpPr/>
          <p:nvPr/>
        </p:nvSpPr>
        <p:spPr>
          <a:xfrm>
            <a:off x="5496593" y="1694590"/>
            <a:ext cx="3695167" cy="166332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elé nyíl 19"/>
          <p:cNvSpPr/>
          <p:nvPr/>
        </p:nvSpPr>
        <p:spPr>
          <a:xfrm rot="18897509">
            <a:off x="2762819" y="3933315"/>
            <a:ext cx="484632" cy="1095317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Lefelé nyíl 20"/>
          <p:cNvSpPr/>
          <p:nvPr/>
        </p:nvSpPr>
        <p:spPr>
          <a:xfrm rot="18897509">
            <a:off x="4888436" y="1478604"/>
            <a:ext cx="484632" cy="1095317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22126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84538" y="174828"/>
            <a:ext cx="8229600" cy="1143000"/>
          </a:xfrm>
        </p:spPr>
        <p:txBody>
          <a:bodyPr/>
          <a:lstStyle/>
          <a:p>
            <a:r>
              <a:rPr lang="hu-HU" sz="3600" b="1" dirty="0" smtClean="0">
                <a:solidFill>
                  <a:srgbClr val="C00000"/>
                </a:solidFill>
              </a:rPr>
              <a:t>Közvetett vs. közvetlen végrehajtás</a:t>
            </a:r>
            <a:endParaRPr lang="hu-HU" sz="3600" b="1" dirty="0">
              <a:solidFill>
                <a:srgbClr val="C00000"/>
              </a:solidFill>
            </a:endParaRPr>
          </a:p>
        </p:txBody>
      </p:sp>
      <p:pic>
        <p:nvPicPr>
          <p:cNvPr id="7" name="Tartalom helye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5483595"/>
            <a:ext cx="647328" cy="642568"/>
          </a:xfrm>
        </p:spPr>
      </p:pic>
      <p:sp>
        <p:nvSpPr>
          <p:cNvPr id="6" name="Tartalom helye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25144"/>
          </a:xfrm>
        </p:spPr>
        <p:txBody>
          <a:bodyPr/>
          <a:lstStyle/>
          <a:p>
            <a:r>
              <a:rPr lang="hu-HU" sz="2400" dirty="0" smtClean="0"/>
              <a:t>Közvetlen végrehajtás </a:t>
            </a:r>
            <a:r>
              <a:rPr lang="hu-HU" sz="2400" b="1" dirty="0" smtClean="0"/>
              <a:t>térnyerése </a:t>
            </a:r>
            <a:r>
              <a:rPr lang="hu-HU" sz="2400" dirty="0" smtClean="0"/>
              <a:t>napjainkban</a:t>
            </a:r>
          </a:p>
          <a:p>
            <a:r>
              <a:rPr lang="hu-HU" sz="2400" b="1" dirty="0" smtClean="0"/>
              <a:t>Közvetlen jogviszony </a:t>
            </a:r>
            <a:r>
              <a:rPr lang="hu-HU" sz="2400" dirty="0" smtClean="0"/>
              <a:t>uniós polgár és uniós (végrehajtó) szervek között</a:t>
            </a:r>
          </a:p>
          <a:p>
            <a:r>
              <a:rPr lang="hu-HU" sz="2400" dirty="0"/>
              <a:t>(1) Milyen </a:t>
            </a:r>
            <a:r>
              <a:rPr lang="hu-HU" sz="2400" b="1" dirty="0" smtClean="0"/>
              <a:t>személyzet</a:t>
            </a:r>
            <a:r>
              <a:rPr lang="hu-HU" sz="2400" dirty="0" smtClean="0"/>
              <a:t>, </a:t>
            </a:r>
          </a:p>
          <a:p>
            <a:r>
              <a:rPr lang="hu-HU" sz="2400" dirty="0" smtClean="0"/>
              <a:t>(</a:t>
            </a:r>
            <a:r>
              <a:rPr lang="hu-HU" sz="2400" dirty="0"/>
              <a:t>2) milyen </a:t>
            </a:r>
            <a:r>
              <a:rPr lang="hu-HU" sz="2400" b="1" dirty="0" smtClean="0"/>
              <a:t>szervezeti</a:t>
            </a:r>
            <a:r>
              <a:rPr lang="hu-HU" sz="2400" dirty="0" smtClean="0"/>
              <a:t> keretek között, </a:t>
            </a:r>
          </a:p>
          <a:p>
            <a:r>
              <a:rPr lang="hu-HU" sz="2400" dirty="0" smtClean="0"/>
              <a:t>(</a:t>
            </a:r>
            <a:r>
              <a:rPr lang="hu-HU" sz="2400" dirty="0"/>
              <a:t>3) milyen </a:t>
            </a:r>
            <a:r>
              <a:rPr lang="hu-HU" sz="2400" b="1" dirty="0" smtClean="0"/>
              <a:t>jogvédelmi garanciák</a:t>
            </a:r>
            <a:r>
              <a:rPr lang="hu-HU" sz="2400" dirty="0" smtClean="0"/>
              <a:t> mentén feleljen a közvetlen végrehajtásért?</a:t>
            </a:r>
            <a:endParaRPr lang="hu-HU" sz="2400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628581"/>
            <a:ext cx="986023" cy="656153"/>
          </a:xfrm>
          <a:prstGeom prst="rect">
            <a:avLst/>
          </a:prstGeom>
        </p:spPr>
      </p:pic>
      <p:sp>
        <p:nvSpPr>
          <p:cNvPr id="9" name="Téglalap 8"/>
          <p:cNvSpPr/>
          <p:nvPr/>
        </p:nvSpPr>
        <p:spPr>
          <a:xfrm>
            <a:off x="960555" y="2756969"/>
            <a:ext cx="2880320" cy="2304256"/>
          </a:xfrm>
          <a:prstGeom prst="rect">
            <a:avLst/>
          </a:prstGeom>
          <a:solidFill>
            <a:srgbClr val="1716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cxnSp>
        <p:nvCxnSpPr>
          <p:cNvPr id="11" name="Egyenes összekötő nyíllal 10"/>
          <p:cNvCxnSpPr>
            <a:stCxn id="8" idx="2"/>
            <a:endCxn id="9" idx="0"/>
          </p:cNvCxnSpPr>
          <p:nvPr/>
        </p:nvCxnSpPr>
        <p:spPr>
          <a:xfrm flipH="1">
            <a:off x="2400715" y="2284734"/>
            <a:ext cx="1" cy="472235"/>
          </a:xfrm>
          <a:prstGeom prst="straightConnector1">
            <a:avLst/>
          </a:prstGeom>
          <a:ln w="6032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nyíllal 11"/>
          <p:cNvCxnSpPr/>
          <p:nvPr/>
        </p:nvCxnSpPr>
        <p:spPr>
          <a:xfrm flipH="1">
            <a:off x="2447391" y="5036293"/>
            <a:ext cx="1" cy="447302"/>
          </a:xfrm>
          <a:prstGeom prst="straightConnector1">
            <a:avLst/>
          </a:prstGeom>
          <a:ln w="6032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Kép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841734"/>
            <a:ext cx="986023" cy="656153"/>
          </a:xfrm>
          <a:prstGeom prst="rect">
            <a:avLst/>
          </a:prstGeom>
        </p:spPr>
      </p:pic>
      <p:pic>
        <p:nvPicPr>
          <p:cNvPr id="18" name="Kép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972" y="3490835"/>
            <a:ext cx="2894903" cy="1570390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388628" y="1520541"/>
            <a:ext cx="12961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Uniós normák megalkotása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3674770" y="2023103"/>
            <a:ext cx="101230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Unió általi közvetlen végre-hatás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346019" y="4756219"/>
            <a:ext cx="12241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tagállamok általi közvetett végrehajtás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415538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74638"/>
            <a:ext cx="1382712" cy="920132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u-HU" altLang="hu-HU" sz="3600" b="1" dirty="0" smtClean="0">
                <a:solidFill>
                  <a:srgbClr val="C00000"/>
                </a:solidFill>
              </a:rPr>
              <a:t>               Európai Unió Bírósága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u-HU" dirty="0" smtClean="0"/>
              <a:t>Szervezeti felépítés</a:t>
            </a:r>
            <a:endParaRPr lang="hu-HU" dirty="0"/>
          </a:p>
        </p:txBody>
      </p:sp>
      <p:sp>
        <p:nvSpPr>
          <p:cNvPr id="6147" name="Tartalom helye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hu-HU" sz="1600" dirty="0"/>
              <a:t>U</a:t>
            </a:r>
            <a:r>
              <a:rPr lang="hu-HU" sz="1600" dirty="0" smtClean="0"/>
              <a:t>niós </a:t>
            </a:r>
            <a:r>
              <a:rPr lang="hu-HU" sz="1600" dirty="0"/>
              <a:t>jog </a:t>
            </a:r>
            <a:r>
              <a:rPr lang="hu-HU" sz="1600" b="1" dirty="0"/>
              <a:t>tiszteletben </a:t>
            </a:r>
            <a:r>
              <a:rPr lang="hu-HU" sz="1600" b="1" dirty="0" smtClean="0"/>
              <a:t>tartása </a:t>
            </a:r>
            <a:r>
              <a:rPr lang="hu-HU" sz="1600" dirty="0" smtClean="0"/>
              <a:t>+</a:t>
            </a:r>
            <a:r>
              <a:rPr lang="hu-HU" sz="1600" b="1" dirty="0" smtClean="0"/>
              <a:t> alkalmazása/értelmezése </a:t>
            </a:r>
            <a:r>
              <a:rPr lang="hu-HU" sz="1600" dirty="0"/>
              <a:t>az Unió egésze tekintetében </a:t>
            </a:r>
            <a:r>
              <a:rPr lang="hu-HU" sz="1600" dirty="0" smtClean="0"/>
              <a:t>egységesen történjen</a:t>
            </a:r>
          </a:p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hu-HU" sz="1600" i="1" dirty="0" smtClean="0"/>
              <a:t>Szervezete</a:t>
            </a:r>
            <a:r>
              <a:rPr lang="hu-HU" sz="1600" dirty="0" smtClean="0"/>
              <a:t>: </a:t>
            </a:r>
            <a:r>
              <a:rPr lang="hu-HU" sz="1600" b="1" dirty="0" smtClean="0"/>
              <a:t>Bíróság </a:t>
            </a:r>
            <a:r>
              <a:rPr lang="hu-HU" sz="1600" dirty="0" smtClean="0"/>
              <a:t>(legmagasabb szintű ítélkező fórum) + </a:t>
            </a:r>
            <a:r>
              <a:rPr lang="hu-HU" sz="1600" b="1" dirty="0" smtClean="0"/>
              <a:t>Törvényszék </a:t>
            </a:r>
            <a:r>
              <a:rPr lang="hu-HU" sz="1600" dirty="0" smtClean="0"/>
              <a:t>(alsóbb fok) </a:t>
            </a:r>
          </a:p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hu-HU" sz="1600" b="1" dirty="0" smtClean="0"/>
              <a:t>Különböző formációban</a:t>
            </a:r>
            <a:r>
              <a:rPr lang="hu-HU" sz="1600" dirty="0" smtClean="0"/>
              <a:t> </a:t>
            </a:r>
            <a:r>
              <a:rPr lang="hu-HU" sz="1600" dirty="0"/>
              <a:t>ülésezhet az ügy természetétől, nehézségétől, sürgősségi jellegétől </a:t>
            </a:r>
            <a:r>
              <a:rPr lang="hu-HU" sz="1600" dirty="0" smtClean="0"/>
              <a:t>függően + </a:t>
            </a:r>
            <a:r>
              <a:rPr lang="hu-HU" sz="1600" b="1" dirty="0" smtClean="0"/>
              <a:t>főtanácsnoki</a:t>
            </a:r>
            <a:r>
              <a:rPr lang="hu-HU" sz="1600" dirty="0" smtClean="0"/>
              <a:t> funkció </a:t>
            </a:r>
          </a:p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hu-HU" sz="1600" dirty="0" smtClean="0"/>
              <a:t>Törvényszék és Bíróság </a:t>
            </a:r>
            <a:r>
              <a:rPr lang="hu-HU" sz="1600" b="1" dirty="0"/>
              <a:t>elnököt</a:t>
            </a:r>
            <a:r>
              <a:rPr lang="hu-HU" sz="1600" dirty="0"/>
              <a:t> választ 3 éves mandátummal tagjai közül</a:t>
            </a:r>
            <a:endParaRPr lang="hu-HU" sz="1600" dirty="0" smtClean="0">
              <a:cs typeface="Times New Roman" pitchFamily="18" charset="0"/>
            </a:endParaRPr>
          </a:p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hu-HU" sz="2400" dirty="0">
              <a:cs typeface="Times New Roman" pitchFamily="18" charset="0"/>
            </a:endParaRPr>
          </a:p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hu-HU" sz="2400" dirty="0" smtClean="0">
              <a:cs typeface="Times New Roman" pitchFamily="18" charset="0"/>
            </a:endParaRPr>
          </a:p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hu-HU" sz="2400" dirty="0"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hu-HU" altLang="hu-HU" sz="2400" dirty="0" smtClean="0"/>
          </a:p>
        </p:txBody>
      </p:sp>
      <p:pic>
        <p:nvPicPr>
          <p:cNvPr id="4" name="Kép 1"/>
          <p:cNvPicPr>
            <a:picLocks noChangeAspect="1"/>
          </p:cNvPicPr>
          <p:nvPr/>
        </p:nvPicPr>
        <p:blipFill>
          <a:blip r:embed="rId3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159" y="1711009"/>
            <a:ext cx="5276850" cy="4181475"/>
          </a:xfrm>
          <a:prstGeom prst="rect">
            <a:avLst/>
          </a:prstGeom>
        </p:spPr>
      </p:pic>
      <p:cxnSp>
        <p:nvCxnSpPr>
          <p:cNvPr id="12" name="Egyenes összekötő 11"/>
          <p:cNvCxnSpPr/>
          <p:nvPr/>
        </p:nvCxnSpPr>
        <p:spPr>
          <a:xfrm>
            <a:off x="7596336" y="2924944"/>
            <a:ext cx="1224136" cy="43204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13"/>
          <p:cNvCxnSpPr/>
          <p:nvPr/>
        </p:nvCxnSpPr>
        <p:spPr>
          <a:xfrm flipV="1">
            <a:off x="7452320" y="2924944"/>
            <a:ext cx="1234480" cy="43204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90442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74638"/>
            <a:ext cx="1382712" cy="920132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u-HU" altLang="hu-HU" sz="3600" b="1" dirty="0" smtClean="0">
                <a:solidFill>
                  <a:srgbClr val="C00000"/>
                </a:solidFill>
              </a:rPr>
              <a:t>               Európai Unió Bírósága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1561" y="1535113"/>
            <a:ext cx="8075239" cy="639762"/>
          </a:xfrm>
        </p:spPr>
        <p:txBody>
          <a:bodyPr/>
          <a:lstStyle/>
          <a:p>
            <a:pPr algn="ctr"/>
            <a:r>
              <a:rPr lang="hu-HU" dirty="0" smtClean="0"/>
              <a:t>Eljárástípusok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1561" y="2174874"/>
            <a:ext cx="8075240" cy="4494485"/>
          </a:xfrm>
        </p:spPr>
        <p:txBody>
          <a:bodyPr/>
          <a:lstStyle/>
          <a:p>
            <a:pPr lvl="0"/>
            <a:endParaRPr lang="hu-HU" sz="1500" dirty="0" smtClean="0"/>
          </a:p>
          <a:p>
            <a:pPr lvl="0"/>
            <a:r>
              <a:rPr lang="hu-HU" sz="2000" b="1" dirty="0" smtClean="0"/>
              <a:t>Kötelezettségszegés </a:t>
            </a:r>
            <a:r>
              <a:rPr lang="hu-HU" sz="2000" b="1" dirty="0"/>
              <a:t>megállapítása iránti per </a:t>
            </a:r>
            <a:r>
              <a:rPr lang="hu-HU" sz="2000" dirty="0" smtClean="0"/>
              <a:t>(tagállam </a:t>
            </a:r>
            <a:r>
              <a:rPr lang="hu-HU" sz="2000" dirty="0"/>
              <a:t>ellen </a:t>
            </a:r>
            <a:r>
              <a:rPr lang="hu-HU" sz="2000" dirty="0" smtClean="0"/>
              <a:t>az </a:t>
            </a:r>
            <a:r>
              <a:rPr lang="hu-HU" sz="2000" dirty="0"/>
              <a:t>uniós jogból fakadó kötelezettség megszegése </a:t>
            </a:r>
            <a:r>
              <a:rPr lang="hu-HU" sz="2000" dirty="0" smtClean="0"/>
              <a:t>miatt) </a:t>
            </a:r>
            <a:endParaRPr lang="hu-HU" sz="2000" dirty="0"/>
          </a:p>
          <a:p>
            <a:pPr lvl="0"/>
            <a:r>
              <a:rPr lang="hu-HU" sz="2000" b="1" dirty="0"/>
              <a:t>M</a:t>
            </a:r>
            <a:r>
              <a:rPr lang="hu-HU" sz="2000" b="1" dirty="0" smtClean="0"/>
              <a:t>egsemmisítés </a:t>
            </a:r>
            <a:r>
              <a:rPr lang="hu-HU" sz="2000" b="1" dirty="0"/>
              <a:t>iránti </a:t>
            </a:r>
            <a:r>
              <a:rPr lang="hu-HU" sz="2000" b="1" dirty="0" smtClean="0"/>
              <a:t>per </a:t>
            </a:r>
            <a:r>
              <a:rPr lang="hu-HU" sz="2000" dirty="0" smtClean="0"/>
              <a:t>(adott </a:t>
            </a:r>
            <a:r>
              <a:rPr lang="hu-HU" sz="2000" dirty="0"/>
              <a:t>uniós intézmény, szerv ellen, ha annak jogi aktusa az uniós jogba </a:t>
            </a:r>
            <a:r>
              <a:rPr lang="hu-HU" sz="2000" dirty="0" smtClean="0"/>
              <a:t>ütközik)</a:t>
            </a:r>
          </a:p>
          <a:p>
            <a:pPr lvl="0"/>
            <a:r>
              <a:rPr lang="hu-HU" sz="2000" b="1" dirty="0"/>
              <a:t>M</a:t>
            </a:r>
            <a:r>
              <a:rPr lang="hu-HU" sz="2000" b="1" dirty="0" smtClean="0"/>
              <a:t>ulasztási </a:t>
            </a:r>
            <a:r>
              <a:rPr lang="hu-HU" sz="2000" b="1" dirty="0"/>
              <a:t>pernek</a:t>
            </a:r>
            <a:r>
              <a:rPr lang="hu-HU" sz="2000" dirty="0"/>
              <a:t> </a:t>
            </a:r>
            <a:r>
              <a:rPr lang="hu-HU" sz="2000" dirty="0" smtClean="0"/>
              <a:t>(uniós jog szerinti kötelező döntéshozatal elmulasztása az uniós intézmény, szerv részéről)</a:t>
            </a:r>
          </a:p>
          <a:p>
            <a:pPr lvl="0"/>
            <a:r>
              <a:rPr lang="hu-HU" sz="2000" dirty="0"/>
              <a:t>U</a:t>
            </a:r>
            <a:r>
              <a:rPr lang="hu-HU" sz="2000" dirty="0" smtClean="0"/>
              <a:t>niós </a:t>
            </a:r>
            <a:r>
              <a:rPr lang="hu-HU" sz="2000" dirty="0"/>
              <a:t>intézmények, szervek, hivatalok általi </a:t>
            </a:r>
            <a:r>
              <a:rPr lang="hu-HU" sz="2000" b="1" dirty="0"/>
              <a:t>szerződésen kívül okozott károk </a:t>
            </a:r>
            <a:r>
              <a:rPr lang="hu-HU" sz="2000" b="1" dirty="0" smtClean="0"/>
              <a:t>megtérítéséről </a:t>
            </a:r>
            <a:r>
              <a:rPr lang="hu-HU" sz="2000" dirty="0" smtClean="0"/>
              <a:t>való döntés</a:t>
            </a:r>
          </a:p>
          <a:p>
            <a:pPr lvl="0"/>
            <a:r>
              <a:rPr lang="hu-HU" sz="2000" dirty="0"/>
              <a:t>K</a:t>
            </a:r>
            <a:r>
              <a:rPr lang="hu-HU" sz="2000" dirty="0" smtClean="0"/>
              <a:t>ülön </a:t>
            </a:r>
            <a:r>
              <a:rPr lang="hu-HU" sz="2000" dirty="0"/>
              <a:t>ítélkező fórumként önállósodott Közszolgálati Törvényszék előtt </a:t>
            </a:r>
            <a:r>
              <a:rPr lang="hu-HU" sz="2000" dirty="0" smtClean="0"/>
              <a:t>folytak </a:t>
            </a:r>
            <a:r>
              <a:rPr lang="hu-HU" sz="2000" dirty="0"/>
              <a:t>a </a:t>
            </a:r>
            <a:r>
              <a:rPr lang="hu-HU" sz="2000" b="1" dirty="0"/>
              <a:t>közszolgálati </a:t>
            </a:r>
            <a:r>
              <a:rPr lang="hu-HU" sz="2000" b="1" dirty="0" smtClean="0"/>
              <a:t>perek</a:t>
            </a:r>
          </a:p>
          <a:p>
            <a:pPr lvl="0"/>
            <a:r>
              <a:rPr lang="hu-HU" sz="2000" dirty="0"/>
              <a:t>N</a:t>
            </a:r>
            <a:r>
              <a:rPr lang="hu-HU" sz="2000" dirty="0" smtClean="0"/>
              <a:t>em </a:t>
            </a:r>
            <a:r>
              <a:rPr lang="hu-HU" sz="2000" dirty="0"/>
              <a:t>peres eljárásnak tekinthető Bíróság előtt folyó </a:t>
            </a:r>
            <a:r>
              <a:rPr lang="hu-HU" sz="2000" b="1" dirty="0"/>
              <a:t>előzetes döntéshozatali eljárások </a:t>
            </a:r>
            <a:endParaRPr lang="hu-HU" sz="2000" dirty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1"/>
          <p:cNvPicPr>
            <a:picLocks noChangeAspect="1"/>
          </p:cNvPicPr>
          <p:nvPr/>
        </p:nvPicPr>
        <p:blipFill>
          <a:blip r:embed="rId3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1" name="Egyenes összekötő 10"/>
          <p:cNvCxnSpPr/>
          <p:nvPr/>
        </p:nvCxnSpPr>
        <p:spPr>
          <a:xfrm>
            <a:off x="827584" y="5877272"/>
            <a:ext cx="785921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88736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74638"/>
            <a:ext cx="1382712" cy="920132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u-HU" altLang="hu-HU" sz="3600" b="1" dirty="0" smtClean="0">
                <a:solidFill>
                  <a:srgbClr val="C00000"/>
                </a:solidFill>
              </a:rPr>
              <a:t>   Fórumrendszer </a:t>
            </a:r>
            <a:br>
              <a:rPr lang="hu-HU" altLang="hu-HU" sz="3600" b="1" dirty="0" smtClean="0">
                <a:solidFill>
                  <a:srgbClr val="C00000"/>
                </a:solidFill>
              </a:rPr>
            </a:br>
            <a:r>
              <a:rPr lang="hu-HU" altLang="hu-HU" sz="3600" b="1" dirty="0" err="1" smtClean="0">
                <a:solidFill>
                  <a:srgbClr val="C00000"/>
                </a:solidFill>
              </a:rPr>
              <a:t>EuB-ob</a:t>
            </a:r>
            <a:r>
              <a:rPr lang="hu-HU" altLang="hu-HU" sz="3600" b="1" dirty="0" smtClean="0">
                <a:solidFill>
                  <a:srgbClr val="C00000"/>
                </a:solidFill>
              </a:rPr>
              <a:t> belül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19256" cy="639762"/>
          </a:xfrm>
        </p:spPr>
        <p:txBody>
          <a:bodyPr/>
          <a:lstStyle/>
          <a:p>
            <a:pPr algn="ctr"/>
            <a:r>
              <a:rPr lang="hu-HU" dirty="0" smtClean="0"/>
              <a:t>Fórumrendszeri jellegzetességek</a:t>
            </a:r>
            <a:endParaRPr lang="hu-HU" dirty="0"/>
          </a:p>
        </p:txBody>
      </p:sp>
      <p:sp>
        <p:nvSpPr>
          <p:cNvPr id="6147" name="Tartalom helye 2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075240" cy="3951288"/>
          </a:xfrm>
        </p:spPr>
        <p:txBody>
          <a:bodyPr/>
          <a:lstStyle/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None/>
              <a:defRPr/>
            </a:pPr>
            <a:r>
              <a:rPr lang="hu-HU" b="1" dirty="0" smtClean="0"/>
              <a:t>Bíróság </a:t>
            </a:r>
            <a:r>
              <a:rPr lang="hu-HU" dirty="0" smtClean="0"/>
              <a:t>(legmagasabb szintű ítélkező fórum):</a:t>
            </a:r>
          </a:p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None/>
              <a:defRPr/>
            </a:pPr>
            <a:r>
              <a:rPr lang="hu-HU" dirty="0" smtClean="0"/>
              <a:t>KIZÁRÓLAG:</a:t>
            </a:r>
          </a:p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FontTx/>
              <a:buChar char="-"/>
              <a:defRPr/>
            </a:pPr>
            <a:r>
              <a:rPr lang="hu-HU" dirty="0" smtClean="0"/>
              <a:t>Előzetes döntéshozatali eljárásban</a:t>
            </a:r>
          </a:p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FontTx/>
              <a:buChar char="-"/>
              <a:defRPr/>
            </a:pPr>
            <a:r>
              <a:rPr lang="hu-HU" dirty="0" smtClean="0"/>
              <a:t>Tagállami kezdeményezésű kötelezettségszegési eljárásban</a:t>
            </a:r>
          </a:p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FontTx/>
              <a:buChar char="-"/>
              <a:defRPr/>
            </a:pPr>
            <a:r>
              <a:rPr lang="hu-HU" dirty="0" smtClean="0"/>
              <a:t>Tagállamok közötti vitás eljárások</a:t>
            </a:r>
          </a:p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FontTx/>
              <a:buChar char="-"/>
              <a:defRPr/>
            </a:pPr>
            <a:r>
              <a:rPr lang="hu-HU" dirty="0" smtClean="0"/>
              <a:t>Vélemény kérése iránti eljárás</a:t>
            </a:r>
          </a:p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FontTx/>
              <a:buChar char="-"/>
              <a:defRPr/>
            </a:pPr>
            <a:r>
              <a:rPr lang="hu-HU" dirty="0" smtClean="0"/>
              <a:t>Különleges eljárás</a:t>
            </a:r>
            <a:endParaRPr lang="hu-HU" b="1" dirty="0" smtClean="0"/>
          </a:p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None/>
              <a:defRPr/>
            </a:pPr>
            <a:r>
              <a:rPr lang="hu-HU" b="1" dirty="0" smtClean="0"/>
              <a:t>Törvényszék </a:t>
            </a:r>
            <a:r>
              <a:rPr lang="hu-HU" dirty="0" smtClean="0"/>
              <a:t>(alsóbb fok):</a:t>
            </a:r>
          </a:p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None/>
              <a:defRPr/>
            </a:pPr>
            <a:r>
              <a:rPr lang="hu-HU" dirty="0" smtClean="0"/>
              <a:t>FŐSZABÁLY SZERINTI ELSŐFOK </a:t>
            </a:r>
          </a:p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None/>
              <a:defRPr/>
            </a:pPr>
            <a:endParaRPr lang="hu-HU" sz="1600" dirty="0" smtClean="0"/>
          </a:p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hu-HU" sz="2400" dirty="0">
              <a:cs typeface="Times New Roman" pitchFamily="18" charset="0"/>
            </a:endParaRPr>
          </a:p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hu-HU" sz="2400" dirty="0" smtClean="0">
              <a:cs typeface="Times New Roman" pitchFamily="18" charset="0"/>
            </a:endParaRPr>
          </a:p>
          <a:p>
            <a:pPr marL="697230" lvl="1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hu-HU" sz="2400" dirty="0"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hu-HU" altLang="hu-HU" sz="2400" dirty="0" smtClean="0"/>
          </a:p>
        </p:txBody>
      </p:sp>
      <p:pic>
        <p:nvPicPr>
          <p:cNvPr id="4" name="Kép 1"/>
          <p:cNvPicPr>
            <a:picLocks noChangeAspect="1"/>
          </p:cNvPicPr>
          <p:nvPr/>
        </p:nvPicPr>
        <p:blipFill>
          <a:blip r:embed="rId3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90442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ilágossá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9722</TotalTime>
  <Words>2308</Words>
  <Application>Microsoft Office PowerPoint</Application>
  <PresentationFormat>Diavetítés a képernyőre (4:3 oldalarány)</PresentationFormat>
  <Paragraphs>313</Paragraphs>
  <Slides>39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39</vt:i4>
      </vt:variant>
    </vt:vector>
  </HeadingPairs>
  <TitlesOfParts>
    <vt:vector size="40" baseType="lpstr">
      <vt:lpstr>Alapértelmezett terv</vt:lpstr>
      <vt:lpstr>1. dia</vt:lpstr>
      <vt:lpstr>Igazságszolgáltatási funkció</vt:lpstr>
      <vt:lpstr> Hatalmi ágak és közvetett végrehajtás</vt:lpstr>
      <vt:lpstr>Közvetett vs. közvetlen végrehajtás</vt:lpstr>
      <vt:lpstr> Hatalmi ágak és közvetett végrehajtás</vt:lpstr>
      <vt:lpstr>Közvetett vs. közvetlen végrehajtás</vt:lpstr>
      <vt:lpstr>               Európai Unió Bírósága</vt:lpstr>
      <vt:lpstr>               Európai Unió Bírósága</vt:lpstr>
      <vt:lpstr>   Fórumrendszer  EuB-ob belül</vt:lpstr>
      <vt:lpstr>Uniós bírósági szervezetrendszer</vt:lpstr>
      <vt:lpstr>Kötelezettségszegési eljárás</vt:lpstr>
      <vt:lpstr>Kötelezettségszegési eljárás</vt:lpstr>
      <vt:lpstr>Végrehajtás fő felelősei és a kötelezettségszegési eljárás</vt:lpstr>
      <vt:lpstr>Eljárási szakaszok</vt:lpstr>
      <vt:lpstr>Eljárási szakaszok</vt:lpstr>
      <vt:lpstr>Bírósági határozat</vt:lpstr>
      <vt:lpstr>Tagállamok közti eljárás</vt:lpstr>
      <vt:lpstr>Speciális eljárások</vt:lpstr>
      <vt:lpstr>mulasztási eljárás</vt:lpstr>
      <vt:lpstr>Általános jellemzők</vt:lpstr>
      <vt:lpstr>Általános jellemzők</vt:lpstr>
      <vt:lpstr>Előzetes felszólítás</vt:lpstr>
      <vt:lpstr>Nem privilegizált felperes</vt:lpstr>
      <vt:lpstr>Szakaszolás</vt:lpstr>
      <vt:lpstr>Semmisségi eljárás</vt:lpstr>
      <vt:lpstr>Általános jellemzők</vt:lpstr>
      <vt:lpstr>Általános jellemzők</vt:lpstr>
      <vt:lpstr>Egyén keresetindításának feltételei</vt:lpstr>
      <vt:lpstr>Közvetlen érintettség</vt:lpstr>
      <vt:lpstr>Személyes érintettség</vt:lpstr>
      <vt:lpstr>Rendeleti jellegű jogi aktus (végrehajtási intézkedés hiánya)</vt:lpstr>
      <vt:lpstr>Előzetes döntéshozatali  eljárás</vt:lpstr>
      <vt:lpstr>Előzetes Döntéshozatali eljárás I.</vt:lpstr>
      <vt:lpstr>Előzetes Döntéshozatali eljárás II.</vt:lpstr>
      <vt:lpstr>Előzetes Döntéshozatali eljárás III.</vt:lpstr>
      <vt:lpstr>Weltimmo s.r.o. Ügy példáján keresztül</vt:lpstr>
      <vt:lpstr>EU-Tagállami Jog kollíziója</vt:lpstr>
      <vt:lpstr>Weltimmo s.r.o. ügy III.</vt:lpstr>
      <vt:lpstr>39. dia</vt:lpstr>
    </vt:vector>
  </TitlesOfParts>
  <Company>ZMNE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kovacsr</dc:creator>
  <cp:lastModifiedBy>Windows-felhasználó</cp:lastModifiedBy>
  <cp:revision>613</cp:revision>
  <cp:lastPrinted>2014-08-19T15:08:03Z</cp:lastPrinted>
  <dcterms:created xsi:type="dcterms:W3CDTF">2012-01-05T15:33:58Z</dcterms:created>
  <dcterms:modified xsi:type="dcterms:W3CDTF">2018-11-08T11:59:34Z</dcterms:modified>
</cp:coreProperties>
</file>